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312" r:id="rId2"/>
    <p:sldId id="323" r:id="rId3"/>
    <p:sldId id="338" r:id="rId4"/>
    <p:sldId id="324" r:id="rId5"/>
    <p:sldId id="257" r:id="rId6"/>
    <p:sldId id="342" r:id="rId7"/>
    <p:sldId id="318" r:id="rId8"/>
    <p:sldId id="285" r:id="rId9"/>
    <p:sldId id="328" r:id="rId10"/>
    <p:sldId id="334" r:id="rId11"/>
    <p:sldId id="331" r:id="rId12"/>
    <p:sldId id="333" r:id="rId13"/>
    <p:sldId id="336" r:id="rId14"/>
    <p:sldId id="337" r:id="rId15"/>
    <p:sldId id="326" r:id="rId16"/>
    <p:sldId id="327" r:id="rId17"/>
    <p:sldId id="325" r:id="rId18"/>
    <p:sldId id="341" r:id="rId19"/>
    <p:sldId id="321"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Elgersma" initials="LE" lastIdx="11" clrIdx="0">
    <p:extLst>
      <p:ext uri="{19B8F6BF-5375-455C-9EA6-DF929625EA0E}">
        <p15:presenceInfo xmlns:p15="http://schemas.microsoft.com/office/powerpoint/2012/main" userId="S::lindsay@elgersmaconsultingcom.onmicrosoft.com::edbf2e0c-64c3-45a2-89a1-0f3e57608278" providerId="AD"/>
      </p:ext>
    </p:extLst>
  </p:cmAuthor>
  <p:cmAuthor id="2" name="Nicole Koopstra" initials="" lastIdx="4" clrIdx="1">
    <p:extLst>
      <p:ext uri="{19B8F6BF-5375-455C-9EA6-DF929625EA0E}">
        <p15:presenceInfo xmlns:p15="http://schemas.microsoft.com/office/powerpoint/2012/main" userId="S::nkoopstra@gfo.ca::a37db97f-7c29-425f-ae8b-a9ede515881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9252"/>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76" autoAdjust="0"/>
    <p:restoredTop sz="78065" autoAdjust="0"/>
  </p:normalViewPr>
  <p:slideViewPr>
    <p:cSldViewPr snapToGrid="0">
      <p:cViewPr varScale="1">
        <p:scale>
          <a:sx n="65" d="100"/>
          <a:sy n="65" d="100"/>
        </p:scale>
        <p:origin x="1834" y="3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2024-09-07</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a:p>
        </p:txBody>
      </p:sp>
    </p:spTree>
    <p:extLst>
      <p:ext uri="{BB962C8B-B14F-4D97-AF65-F5344CB8AC3E}">
        <p14:creationId xmlns:p14="http://schemas.microsoft.com/office/powerpoint/2010/main" val="615695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buFont typeface="Arial" panose="020B0604020202020204" pitchFamily="34" charset="0"/>
              <a:buNone/>
            </a:pPr>
            <a:r>
              <a:rPr lang="en-CA" b="1" i="0" u="none" strike="noStrike" dirty="0">
                <a:solidFill>
                  <a:srgbClr val="777783"/>
                </a:solidFill>
                <a:effectLst/>
                <a:latin typeface="Roboto" panose="02000000000000000000" pitchFamily="2" charset="0"/>
              </a:rPr>
              <a:t>Respecting Others</a:t>
            </a:r>
          </a:p>
          <a:p>
            <a:pPr marL="0" lvl="0" indent="0" algn="l">
              <a:buFont typeface="Arial" panose="020B0604020202020204" pitchFamily="34" charset="0"/>
              <a:buNone/>
            </a:pPr>
            <a:endParaRPr lang="en-CA" b="1" i="0" u="none" strike="noStrike" dirty="0">
              <a:solidFill>
                <a:srgbClr val="777783"/>
              </a:solidFill>
              <a:effectLst/>
              <a:latin typeface="Roboto" panose="02000000000000000000" pitchFamily="2" charset="0"/>
            </a:endParaRPr>
          </a:p>
          <a:p>
            <a:pPr marL="0" lvl="0" indent="0" algn="l">
              <a:buFont typeface="Arial" panose="020B0604020202020204" pitchFamily="34" charset="0"/>
              <a:buNone/>
            </a:pPr>
            <a:r>
              <a:rPr lang="en-CA" b="0" i="0" u="none" strike="noStrike" dirty="0">
                <a:solidFill>
                  <a:srgbClr val="777783"/>
                </a:solidFill>
                <a:effectLst/>
                <a:latin typeface="Times" pitchFamily="2" charset="0"/>
              </a:rPr>
              <a:t>Let’s be sure to use our good manners while taste testing:</a:t>
            </a:r>
          </a:p>
          <a:p>
            <a:pPr marL="685800" lvl="1" indent="-228600" algn="l">
              <a:buFont typeface="Arial" panose="020B0604020202020204" pitchFamily="34" charset="0"/>
              <a:buChar char="•"/>
            </a:pPr>
            <a:r>
              <a:rPr lang="en-CA" b="0" i="0" u="none" strike="noStrike" dirty="0">
                <a:solidFill>
                  <a:srgbClr val="777783"/>
                </a:solidFill>
                <a:effectLst/>
                <a:latin typeface="Times" pitchFamily="2" charset="0"/>
              </a:rPr>
              <a:t>What do you say when you try a sample that you really like?</a:t>
            </a:r>
          </a:p>
          <a:p>
            <a:pPr marL="685800" lvl="1" indent="-228600" algn="l">
              <a:buFont typeface="Arial" panose="020B0604020202020204" pitchFamily="34" charset="0"/>
              <a:buChar char="•"/>
            </a:pPr>
            <a:r>
              <a:rPr lang="en-CA" b="0" i="0" u="none" strike="noStrike" dirty="0">
                <a:solidFill>
                  <a:srgbClr val="777783"/>
                </a:solidFill>
                <a:effectLst/>
                <a:latin typeface="Times" pitchFamily="2" charset="0"/>
              </a:rPr>
              <a:t>What do you say when you try a sample that you do not like?</a:t>
            </a:r>
          </a:p>
          <a:p>
            <a:pPr marL="685800" lvl="1" indent="-228600" algn="l">
              <a:buFont typeface="Arial" panose="020B0604020202020204" pitchFamily="34" charset="0"/>
              <a:buChar char="•"/>
            </a:pPr>
            <a:r>
              <a:rPr lang="en-CA" b="0" i="0" u="none" strike="noStrike" dirty="0">
                <a:solidFill>
                  <a:srgbClr val="777783"/>
                </a:solidFill>
                <a:effectLst/>
                <a:latin typeface="Times" pitchFamily="2" charset="0"/>
              </a:rPr>
              <a:t>If you do not like the taste of the bar - </a:t>
            </a:r>
          </a:p>
          <a:p>
            <a:pPr marL="1143000" lvl="2" indent="-228600" algn="l">
              <a:buFont typeface="Arial" panose="020B0604020202020204" pitchFamily="34" charset="0"/>
              <a:buChar char="•"/>
            </a:pPr>
            <a:r>
              <a:rPr lang="en-CA" b="0" i="0" u="none" strike="noStrike" dirty="0">
                <a:solidFill>
                  <a:srgbClr val="777783"/>
                </a:solidFill>
                <a:effectLst/>
                <a:latin typeface="Times" pitchFamily="2" charset="0"/>
              </a:rPr>
              <a:t>Instead of using words like “yuck” or “gross,” describe why you don’t like it.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b="0" i="0" u="none" strike="noStrike" dirty="0">
                <a:solidFill>
                  <a:srgbClr val="777783"/>
                </a:solidFill>
                <a:effectLst/>
                <a:latin typeface="Times" pitchFamily="2" charset="0"/>
              </a:rPr>
              <a:t>If you don’t like the bar, you don’t need to finish it. Place remaining samples in your napkin and dispose in the trash or composting after the taste testing is done. </a:t>
            </a:r>
          </a:p>
          <a:p>
            <a:pPr algn="l">
              <a:buFont typeface="Arial" panose="020B0604020202020204" pitchFamily="34" charset="0"/>
              <a:buChar char="•"/>
            </a:pPr>
            <a:endParaRPr lang="en-CA" b="0" i="0" u="none" strike="noStrike" dirty="0">
              <a:solidFill>
                <a:srgbClr val="777783"/>
              </a:solidFill>
              <a:effectLst/>
              <a:latin typeface="Roboto" panose="02000000000000000000" pitchFamily="2" charset="0"/>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2554838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Adjectives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you are projecting the slides onto your white board, use this as a space to come up with adjectives that could be used to describe the samples.</a:t>
            </a:r>
          </a:p>
          <a:p>
            <a:pPr algn="l">
              <a:buFont typeface="Arial" panose="020B0604020202020204" pitchFamily="34" charset="0"/>
              <a:buNone/>
            </a:pPr>
            <a:endParaRPr lang="en-CA" b="0" i="0" u="none" strike="noStrike" dirty="0">
              <a:solidFill>
                <a:srgbClr val="777783"/>
              </a:solidFill>
              <a:effectLst/>
              <a:latin typeface="Roboto" panose="020F0502020204030204" pitchFamily="34" charset="0"/>
            </a:endParaRPr>
          </a:p>
          <a:p>
            <a:pPr algn="l">
              <a:buFont typeface="Arial" panose="020B0604020202020204" pitchFamily="34" charset="0"/>
              <a:buNone/>
            </a:pPr>
            <a:r>
              <a:rPr lang="en-CA" b="0" i="0" u="none" strike="noStrike" dirty="0">
                <a:solidFill>
                  <a:srgbClr val="777783"/>
                </a:solidFill>
                <a:effectLst/>
                <a:latin typeface="Roboto" panose="020F0502020204030204" pitchFamily="34" charset="0"/>
              </a:rPr>
              <a:t>“Today we are going to use our senses to explore the granola bars. </a:t>
            </a:r>
            <a:r>
              <a:rPr lang="en-US" b="0" i="0" u="none" strike="noStrike" dirty="0">
                <a:solidFill>
                  <a:srgbClr val="777783"/>
                </a:solidFill>
                <a:effectLst/>
                <a:latin typeface="Roboto" panose="020F0502020204030204" pitchFamily="34" charset="0"/>
              </a:rPr>
              <a:t>W</a:t>
            </a:r>
            <a:r>
              <a:rPr lang="en-US" b="0" dirty="0"/>
              <a:t>hat adjectives might we use to describe the granola bars? This list is going to help us be specific in the notes we take during the taste testing.”</a:t>
            </a:r>
          </a:p>
          <a:p>
            <a:endParaRPr lang="en-US" b="0" dirty="0"/>
          </a:p>
          <a:p>
            <a:r>
              <a:rPr lang="en-US" b="0" i="1" dirty="0"/>
              <a:t>Tip: If students are having a hard time coming up with adjectives, you could use these thought starters.</a:t>
            </a:r>
          </a:p>
          <a:p>
            <a:endParaRPr lang="en-US" b="1" i="1" dirty="0"/>
          </a:p>
          <a:p>
            <a:pPr algn="l">
              <a:buFont typeface="Arial" panose="020B0604020202020204" pitchFamily="34" charset="0"/>
              <a:buChar char="•"/>
            </a:pPr>
            <a:r>
              <a:rPr lang="en-CA" b="0" i="1" u="none" strike="noStrike" dirty="0">
                <a:solidFill>
                  <a:srgbClr val="777783"/>
                </a:solidFill>
                <a:effectLst/>
                <a:latin typeface="Roboto" panose="02000000000000000000" pitchFamily="2" charset="0"/>
              </a:rPr>
              <a:t>How would you describe the taste?</a:t>
            </a:r>
          </a:p>
          <a:p>
            <a:pPr algn="l">
              <a:buFont typeface="Arial" panose="020B0604020202020204" pitchFamily="34" charset="0"/>
              <a:buChar char="•"/>
            </a:pPr>
            <a:r>
              <a:rPr lang="en-CA" b="0" i="1" u="none" strike="noStrike" dirty="0">
                <a:solidFill>
                  <a:srgbClr val="777783"/>
                </a:solidFill>
                <a:effectLst/>
                <a:latin typeface="Roboto" panose="02000000000000000000" pitchFamily="2" charset="0"/>
              </a:rPr>
              <a:t>How would you describe its shape?</a:t>
            </a:r>
          </a:p>
          <a:p>
            <a:pPr algn="l">
              <a:buFont typeface="Arial" panose="020B0604020202020204" pitchFamily="34" charset="0"/>
              <a:buChar char="•"/>
            </a:pPr>
            <a:r>
              <a:rPr lang="en-CA" b="0" i="1" u="none" strike="noStrike" dirty="0">
                <a:solidFill>
                  <a:srgbClr val="777783"/>
                </a:solidFill>
                <a:effectLst/>
                <a:latin typeface="Roboto" panose="02000000000000000000" pitchFamily="2" charset="0"/>
              </a:rPr>
              <a:t>How does it feel? Is it hard? Is it squishy? Is it sticky?</a:t>
            </a:r>
          </a:p>
          <a:p>
            <a:pPr algn="l">
              <a:buFont typeface="Arial" panose="020B0604020202020204" pitchFamily="34" charset="0"/>
              <a:buNone/>
            </a:pPr>
            <a:endParaRPr lang="en-CA" b="0" i="1" u="none" strike="noStrike" dirty="0">
              <a:solidFill>
                <a:srgbClr val="777783"/>
              </a:solidFill>
              <a:effectLst/>
              <a:latin typeface="Roboto" panose="02000000000000000000" pitchFamily="2" charset="0"/>
            </a:endParaRPr>
          </a:p>
          <a:p>
            <a:pPr algn="l">
              <a:buFont typeface="Arial" panose="020B0604020202020204" pitchFamily="34" charset="0"/>
              <a:buNone/>
            </a:pPr>
            <a:r>
              <a:rPr lang="en-CA" b="0" i="1" u="none" strike="noStrike" dirty="0">
                <a:solidFill>
                  <a:srgbClr val="777783"/>
                </a:solidFill>
                <a:effectLst/>
                <a:latin typeface="Roboto" panose="02000000000000000000" pitchFamily="2" charset="0"/>
              </a:rPr>
              <a:t>Adjective examples: sweet, salty, sour, bitter, hard, soft, crunchy, soggy, gooey, crumbly</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a:p>
        </p:txBody>
      </p:sp>
    </p:spTree>
    <p:extLst>
      <p:ext uri="{BB962C8B-B14F-4D97-AF65-F5344CB8AC3E}">
        <p14:creationId xmlns:p14="http://schemas.microsoft.com/office/powerpoint/2010/main" val="162423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Measuring Size </a:t>
            </a:r>
          </a:p>
          <a:p>
            <a:endParaRPr lang="en-CA" b="1" dirty="0"/>
          </a:p>
          <a:p>
            <a:r>
              <a:rPr lang="en-CA" b="0" dirty="0"/>
              <a:t>Teachers have reported needing to discuss this before setting out on the taste testing.  As a class, make a decision on what will work best.</a:t>
            </a:r>
          </a:p>
          <a:p>
            <a:endParaRPr lang="en-CA" b="0" dirty="0"/>
          </a:p>
          <a:p>
            <a:r>
              <a:rPr lang="en-CA" dirty="0"/>
              <a:t>Encourage students to be creative in determining how to measure the granola bars.</a:t>
            </a:r>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2315979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Action: Let’s Taste!</a:t>
            </a:r>
          </a:p>
          <a:p>
            <a:endParaRPr lang="en-US" b="1" dirty="0"/>
          </a:p>
          <a:p>
            <a:r>
              <a:rPr lang="en-US" b="0" dirty="0"/>
              <a:t>Explain to students that taste testing is not eating.  They will only get one sample and so need to follow the right steps so they are sure not to get confused.  </a:t>
            </a:r>
          </a:p>
          <a:p>
            <a:endParaRPr lang="en-US" b="0" dirty="0"/>
          </a:p>
          <a:p>
            <a:r>
              <a:rPr lang="en-US" b="0" dirty="0"/>
              <a:t>You can adjust this slide according to what will work best for your class.</a:t>
            </a:r>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a:p>
        </p:txBody>
      </p:sp>
    </p:spTree>
    <p:extLst>
      <p:ext uri="{BB962C8B-B14F-4D97-AF65-F5344CB8AC3E}">
        <p14:creationId xmlns:p14="http://schemas.microsoft.com/office/powerpoint/2010/main" val="18003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Taste Testing</a:t>
            </a:r>
          </a:p>
          <a:p>
            <a:pPr marL="0" indent="0">
              <a:lnSpc>
                <a:spcPct val="125000"/>
              </a:lnSpc>
              <a:spcBef>
                <a:spcPts val="2400"/>
              </a:spcBef>
              <a:buClr>
                <a:schemeClr val="dk1"/>
              </a:buClr>
              <a:buSzPts val="1800"/>
              <a:buNone/>
            </a:pPr>
            <a:endParaRPr lang="en-US" dirty="0">
              <a:ea typeface="Calibri"/>
              <a:cs typeface="Calibri"/>
              <a:sym typeface="Calibri"/>
            </a:endParaRPr>
          </a:p>
          <a:p>
            <a:pPr marL="0" indent="0">
              <a:lnSpc>
                <a:spcPct val="125000"/>
              </a:lnSpc>
              <a:spcBef>
                <a:spcPts val="2400"/>
              </a:spcBef>
              <a:buClr>
                <a:schemeClr val="dk1"/>
              </a:buClr>
              <a:buSzPts val="1800"/>
              <a:buNone/>
            </a:pPr>
            <a:r>
              <a:rPr lang="en-US" dirty="0">
                <a:ea typeface="Calibri"/>
                <a:cs typeface="Calibri"/>
                <a:sym typeface="Calibri"/>
              </a:rPr>
              <a:t>This slide is a duplicate from slide 6.  Teachers find that leaving this up on the screen is helpful.</a:t>
            </a:r>
          </a:p>
          <a:p>
            <a:pPr marL="0" indent="0">
              <a:lnSpc>
                <a:spcPct val="125000"/>
              </a:lnSpc>
              <a:spcBef>
                <a:spcPts val="2400"/>
              </a:spcBef>
              <a:buClr>
                <a:schemeClr val="dk1"/>
              </a:buClr>
              <a:buSzPts val="1800"/>
              <a:buNone/>
            </a:pPr>
            <a:endParaRPr lang="en-US" dirty="0">
              <a:ea typeface="Calibri"/>
              <a:cs typeface="Calibri"/>
              <a:sym typeface="Calibri"/>
            </a:endParaRPr>
          </a:p>
          <a:p>
            <a:pPr marL="0" indent="0">
              <a:lnSpc>
                <a:spcPct val="125000"/>
              </a:lnSpc>
              <a:spcBef>
                <a:spcPts val="2400"/>
              </a:spcBef>
              <a:buClr>
                <a:schemeClr val="dk1"/>
              </a:buClr>
              <a:buSzPts val="1800"/>
              <a:buNone/>
            </a:pP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a:p>
        </p:txBody>
      </p:sp>
    </p:spTree>
    <p:extLst>
      <p:ext uri="{BB962C8B-B14F-4D97-AF65-F5344CB8AC3E}">
        <p14:creationId xmlns:p14="http://schemas.microsoft.com/office/powerpoint/2010/main" val="4020213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Classroom Tally</a:t>
            </a:r>
            <a:endParaRPr lang="en-US" b="0" dirty="0"/>
          </a:p>
          <a:p>
            <a:r>
              <a:rPr lang="en-US" b="0" dirty="0"/>
              <a:t>This is a bonus!  Students have enjoyed keeping a tally of their classroom results and sharing this information with parents.  Some teachers have sent photos and the chart home in a newsletter.</a:t>
            </a:r>
          </a:p>
          <a:p>
            <a:endParaRPr lang="en-US" b="0" dirty="0"/>
          </a:p>
          <a:p>
            <a:r>
              <a:rPr lang="en-US" b="0" dirty="0"/>
              <a:t>Get your students’ opinions: </a:t>
            </a:r>
          </a:p>
          <a:p>
            <a:r>
              <a:rPr lang="en-US" b="0" dirty="0"/>
              <a:t>Explain - We are going to figure out which bar was rated the highest in our class, and which was rated the lowest. You can only raise your hand once for your highest and once for the lowest.</a:t>
            </a:r>
          </a:p>
          <a:p>
            <a:endParaRPr lang="en-US" b="0" dirty="0"/>
          </a:p>
          <a:p>
            <a:r>
              <a:rPr lang="en-US" b="0" dirty="0"/>
              <a:t>Raise your hands if your </a:t>
            </a:r>
            <a:r>
              <a:rPr lang="en-US" b="0" dirty="0" err="1"/>
              <a:t>favourite</a:t>
            </a:r>
            <a:r>
              <a:rPr lang="en-US" b="0" dirty="0"/>
              <a:t> bar was A… B… C… D… 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Raise your hands if your </a:t>
            </a:r>
            <a:r>
              <a:rPr lang="en-US" b="1" dirty="0"/>
              <a:t>least </a:t>
            </a:r>
            <a:r>
              <a:rPr lang="en-US" b="0" dirty="0" err="1"/>
              <a:t>favourite</a:t>
            </a:r>
            <a:r>
              <a:rPr lang="en-US" b="0" dirty="0"/>
              <a:t> bar was A… B… C… D… E</a:t>
            </a:r>
          </a:p>
          <a:p>
            <a:endParaRPr lang="en-US" b="0" dirty="0"/>
          </a:p>
          <a:p>
            <a:endParaRPr lang="en-US" b="0" dirty="0"/>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a:p>
        </p:txBody>
      </p:sp>
    </p:spTree>
    <p:extLst>
      <p:ext uri="{BB962C8B-B14F-4D97-AF65-F5344CB8AC3E}">
        <p14:creationId xmlns:p14="http://schemas.microsoft.com/office/powerpoint/2010/main" val="1024309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Interpreting the Data</a:t>
            </a:r>
          </a:p>
          <a:p>
            <a:endParaRPr lang="en-US" b="1" dirty="0"/>
          </a:p>
          <a:p>
            <a:r>
              <a:rPr lang="en-US" b="0" dirty="0"/>
              <a:t>We would like to collect the classroom data through an online poll to produce a data-set that teachers could work with for extension lessons (ex. bar graphs).  If you like this idea, please let us know!  Email us at </a:t>
            </a:r>
            <a:r>
              <a:rPr lang="en-US" b="0" dirty="0">
                <a:highlight>
                  <a:srgbClr val="FFFF00"/>
                </a:highlight>
              </a:rPr>
              <a:t>XXXX</a:t>
            </a:r>
          </a:p>
          <a:p>
            <a:endParaRPr lang="en-US" b="0" dirty="0">
              <a:highlight>
                <a:srgbClr val="FFFF00"/>
              </a:highlight>
            </a:endParaRPr>
          </a:p>
          <a:p>
            <a:r>
              <a:rPr lang="en-US" b="0" dirty="0"/>
              <a:t>Extension Idea:  Have students create a bar-graph with the data set.</a:t>
            </a:r>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a:p>
        </p:txBody>
      </p:sp>
    </p:spTree>
    <p:extLst>
      <p:ext uri="{BB962C8B-B14F-4D97-AF65-F5344CB8AC3E}">
        <p14:creationId xmlns:p14="http://schemas.microsoft.com/office/powerpoint/2010/main" val="3623919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Bonus! Ingredients</a:t>
            </a:r>
          </a:p>
          <a:p>
            <a:endParaRPr lang="en-US" b="1" dirty="0"/>
          </a:p>
          <a:p>
            <a:pPr marL="0" indent="0">
              <a:lnSpc>
                <a:spcPct val="125000"/>
              </a:lnSpc>
              <a:spcBef>
                <a:spcPts val="2400"/>
              </a:spcBef>
              <a:buClr>
                <a:schemeClr val="dk1"/>
              </a:buClr>
              <a:buSzPts val="1800"/>
              <a:buNone/>
            </a:pPr>
            <a:r>
              <a:rPr lang="en-US" dirty="0">
                <a:ea typeface="Calibri"/>
                <a:cs typeface="Calibri"/>
                <a:sym typeface="Calibri"/>
              </a:rPr>
              <a:t>Ask the students to expand on their ratings with comments and guess which grain (oats, wheat, soybean, corn, barley?) they think has been used in each bar. What other ingredients can they taste?</a:t>
            </a:r>
          </a:p>
          <a:p>
            <a:pPr marL="0" indent="0">
              <a:lnSpc>
                <a:spcPct val="125000"/>
              </a:lnSpc>
              <a:spcBef>
                <a:spcPts val="2400"/>
              </a:spcBef>
              <a:buClr>
                <a:schemeClr val="dk1"/>
              </a:buClr>
              <a:buSzPts val="1800"/>
              <a:buNone/>
            </a:pPr>
            <a:endParaRPr lang="en-US" dirty="0">
              <a:ea typeface="Calibri"/>
              <a:cs typeface="Calibri"/>
              <a:sym typeface="Calibri"/>
            </a:endParaRPr>
          </a:p>
          <a:p>
            <a:pPr marL="0" indent="0">
              <a:lnSpc>
                <a:spcPct val="125000"/>
              </a:lnSpc>
              <a:spcBef>
                <a:spcPts val="2400"/>
              </a:spcBef>
              <a:buClr>
                <a:schemeClr val="dk1"/>
              </a:buClr>
              <a:buSzPts val="1800"/>
              <a:buNone/>
            </a:pPr>
            <a:r>
              <a:rPr lang="en-US" dirty="0">
                <a:ea typeface="Calibri"/>
                <a:cs typeface="Calibri"/>
                <a:sym typeface="Calibri"/>
              </a:rPr>
              <a:t>Use this as an idea starter as students begin thinking about what they will include in their bars.</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17</a:t>
            </a:fld>
            <a:endParaRPr lang="en-CA"/>
          </a:p>
        </p:txBody>
      </p:sp>
    </p:spTree>
    <p:extLst>
      <p:ext uri="{BB962C8B-B14F-4D97-AF65-F5344CB8AC3E}">
        <p14:creationId xmlns:p14="http://schemas.microsoft.com/office/powerpoint/2010/main" val="3406463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Lexend Deca Light" pitchFamily="2" charset="77"/>
              </a:rPr>
              <a:t>Wrap 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Lexend Deca Light"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Lexend Deca Light" pitchFamily="2" charset="77"/>
              </a:rPr>
              <a:t>Have students share their evaluations with their business group.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Lexend Deca Light" pitchFamily="2" charset="77"/>
              </a:rPr>
              <a:t>What features might you like to take inspiration from? What features can you improve on?</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18</a:t>
            </a:fld>
            <a:endParaRPr lang="en-CA"/>
          </a:p>
        </p:txBody>
      </p:sp>
    </p:spTree>
    <p:extLst>
      <p:ext uri="{BB962C8B-B14F-4D97-AF65-F5344CB8AC3E}">
        <p14:creationId xmlns:p14="http://schemas.microsoft.com/office/powerpoint/2010/main" val="1225326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19</a:t>
            </a:fld>
            <a:endParaRPr lang="en-CA"/>
          </a:p>
        </p:txBody>
      </p:sp>
    </p:spTree>
    <p:extLst>
      <p:ext uri="{BB962C8B-B14F-4D97-AF65-F5344CB8AC3E}">
        <p14:creationId xmlns:p14="http://schemas.microsoft.com/office/powerpoint/2010/main" val="1587487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a:p>
        </p:txBody>
      </p:sp>
    </p:spTree>
    <p:extLst>
      <p:ext uri="{BB962C8B-B14F-4D97-AF65-F5344CB8AC3E}">
        <p14:creationId xmlns:p14="http://schemas.microsoft.com/office/powerpoint/2010/main" val="388561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ffectLst/>
                <a:latin typeface="Helvetica" pitchFamily="2" charset="0"/>
              </a:rPr>
              <a:t>Transferable Skills: Innovation, Creativity, and Entrepreneurship </a:t>
            </a:r>
          </a:p>
          <a:p>
            <a:pPr marL="171450" indent="-171450">
              <a:buFont typeface="Arial" panose="020B0604020202020204" pitchFamily="34" charset="0"/>
              <a:buChar char="•"/>
            </a:pPr>
            <a:r>
              <a:rPr lang="en-CA" dirty="0">
                <a:effectLst/>
                <a:latin typeface="Helvetica" pitchFamily="2" charset="0"/>
              </a:rPr>
              <a:t>demonstrate leadership, initiative, imagination, creativity, spontaneity, and ingenuity </a:t>
            </a:r>
            <a:br>
              <a:rPr lang="en-CA" dirty="0">
                <a:effectLst/>
                <a:latin typeface="Helvetica" pitchFamily="2" charset="0"/>
              </a:rPr>
            </a:br>
            <a:endParaRPr lang="en-CA" dirty="0">
              <a:effectLst/>
              <a:latin typeface="Helvetica" pitchFamily="2" charset="0"/>
            </a:endParaRPr>
          </a:p>
          <a:p>
            <a:pPr marL="0" indent="0">
              <a:buFont typeface="Arial" panose="020B0604020202020204" pitchFamily="34" charset="0"/>
              <a:buNone/>
            </a:pPr>
            <a:r>
              <a:rPr lang="en-CA" b="1" dirty="0">
                <a:effectLst/>
                <a:latin typeface="Helvetica" pitchFamily="2" charset="0"/>
              </a:rPr>
              <a:t>Ontario Mathematics Curriculum Strand C Algebra – Modelling; D Data; and E Spatial Sense </a:t>
            </a:r>
          </a:p>
          <a:p>
            <a:pPr marL="0" indent="0">
              <a:buFont typeface="Arial" panose="020B0604020202020204" pitchFamily="34" charset="0"/>
              <a:buNone/>
            </a:pPr>
            <a:endParaRPr lang="en-CA" dirty="0">
              <a:effectLst/>
              <a:latin typeface="Helvetica" pitchFamily="2" charset="0"/>
            </a:endParaRPr>
          </a:p>
          <a:p>
            <a:pPr marL="0" indent="0">
              <a:buFont typeface="Arial" panose="020B0604020202020204" pitchFamily="34" charset="0"/>
              <a:buNone/>
            </a:pPr>
            <a:r>
              <a:rPr lang="en-CA" dirty="0">
                <a:effectLst/>
                <a:latin typeface="Helvetica" pitchFamily="2" charset="0"/>
              </a:rPr>
              <a:t>D1.2 Collect data through observations, experiments, and interviews to answer questions of interest that focus on qualitative and quantitative data, and organize the data using tables </a:t>
            </a:r>
          </a:p>
          <a:p>
            <a:pPr marL="0" indent="0">
              <a:buFont typeface="Arial" panose="020B0604020202020204" pitchFamily="34" charset="0"/>
              <a:buNone/>
            </a:pPr>
            <a:endParaRPr lang="en-CA" dirty="0">
              <a:effectLst/>
              <a:latin typeface="Helvetica" pitchFamily="2" charset="0"/>
            </a:endParaRPr>
          </a:p>
          <a:p>
            <a:pPr marL="0" indent="0">
              <a:buFont typeface="Arial" panose="020B0604020202020204" pitchFamily="34" charset="0"/>
              <a:buNone/>
            </a:pPr>
            <a:r>
              <a:rPr lang="en-CA" dirty="0">
                <a:effectLst/>
                <a:latin typeface="Helvetica" pitchFamily="2" charset="0"/>
              </a:rPr>
              <a:t>E2.5 Use various units of different sizes to measure the same attribute of a given item </a:t>
            </a:r>
            <a:br>
              <a:rPr lang="en-CA" dirty="0">
                <a:effectLst/>
                <a:latin typeface="Helvetica" pitchFamily="2" charset="0"/>
              </a:rPr>
            </a:br>
            <a:endParaRPr lang="en-CA" dirty="0">
              <a:effectLst/>
              <a:latin typeface="Helvetica" pitchFamily="2" charset="0"/>
            </a:endParaRPr>
          </a:p>
          <a:p>
            <a:pPr marL="0" indent="0">
              <a:buFont typeface="Arial" panose="020B0604020202020204" pitchFamily="34" charset="0"/>
              <a:buNone/>
            </a:pPr>
            <a:r>
              <a:rPr lang="en-CA" b="1" dirty="0">
                <a:effectLst/>
                <a:latin typeface="Helvetica" pitchFamily="2" charset="0"/>
              </a:rPr>
              <a:t>Ontario Health and Physical Education Curriculum Strand D Healthy Living. </a:t>
            </a:r>
          </a:p>
          <a:p>
            <a:pPr marL="0" indent="0">
              <a:buFont typeface="Arial" panose="020B0604020202020204" pitchFamily="34" charset="0"/>
              <a:buNone/>
            </a:pPr>
            <a:r>
              <a:rPr lang="en-CA" b="0" dirty="0">
                <a:effectLst/>
                <a:latin typeface="Helvetica" pitchFamily="2" charset="0"/>
              </a:rPr>
              <a:t>D3.1 Explain how local foods and foods from various cultures can be used to expand the range of healthy eating choices </a:t>
            </a:r>
          </a:p>
          <a:p>
            <a:pPr marL="0" indent="0">
              <a:buFont typeface="Arial" panose="020B0604020202020204" pitchFamily="34" charset="0"/>
              <a:buNone/>
            </a:pPr>
            <a:endParaRPr lang="en-CA" b="0" dirty="0">
              <a:effectLst/>
              <a:latin typeface="Helvetica" pitchFamily="2" charset="0"/>
            </a:endParaRPr>
          </a:p>
          <a:p>
            <a:pPr marL="0" indent="0">
              <a:buFont typeface="Arial" panose="020B0604020202020204" pitchFamily="34" charset="0"/>
              <a:buNone/>
            </a:pPr>
            <a:r>
              <a:rPr lang="en-CA" b="1" dirty="0">
                <a:effectLst/>
                <a:latin typeface="Helvetica" pitchFamily="2" charset="0"/>
              </a:rPr>
              <a:t>Agriculture/Agri-Food Themes </a:t>
            </a:r>
          </a:p>
          <a:p>
            <a:pPr marL="171450" indent="-171450">
              <a:buFont typeface="Arial" panose="020B0604020202020204" pitchFamily="34" charset="0"/>
              <a:buChar char="•"/>
            </a:pPr>
            <a:r>
              <a:rPr lang="en-CA" dirty="0">
                <a:effectLst/>
                <a:latin typeface="Helvetica" pitchFamily="2" charset="0"/>
              </a:rPr>
              <a:t>Grains are an important part of a healthy diet. </a:t>
            </a:r>
          </a:p>
          <a:p>
            <a:pPr marL="171450" indent="-171450">
              <a:buFont typeface="Arial" panose="020B0604020202020204" pitchFamily="34" charset="0"/>
              <a:buChar char="•"/>
            </a:pPr>
            <a:r>
              <a:rPr lang="en-CA" dirty="0">
                <a:effectLst/>
                <a:latin typeface="Helvetica" pitchFamily="2" charset="0"/>
              </a:rPr>
              <a:t>Oats are a main ingredient in granola bars.  </a:t>
            </a:r>
          </a:p>
          <a:p>
            <a:pPr marL="171450" indent="-171450">
              <a:buFont typeface="Arial" panose="020B0604020202020204" pitchFamily="34" charset="0"/>
              <a:buChar char="•"/>
            </a:pPr>
            <a:r>
              <a:rPr lang="en-CA" dirty="0">
                <a:effectLst/>
                <a:latin typeface="Helvetica" pitchFamily="2" charset="0"/>
              </a:rPr>
              <a:t>The nutritional benefits of grain are significant. </a:t>
            </a:r>
          </a:p>
          <a:p>
            <a:pPr marL="171450" indent="-171450">
              <a:buFont typeface="Arial" panose="020B0604020202020204" pitchFamily="34" charset="0"/>
              <a:buChar char="•"/>
            </a:pPr>
            <a:r>
              <a:rPr lang="en-CA" dirty="0">
                <a:effectLst/>
                <a:latin typeface="Helvetica" pitchFamily="2" charset="0"/>
              </a:rPr>
              <a:t>Various grains help give healthy products their texture, flavour, and smell. </a:t>
            </a:r>
            <a:br>
              <a:rPr lang="en-CA" dirty="0">
                <a:effectLst/>
                <a:latin typeface="Helvetica" pitchFamily="2" charset="0"/>
              </a:rPr>
            </a:br>
            <a:endParaRPr lang="en-CA" dirty="0">
              <a:effectLst/>
              <a:latin typeface="Helvetica" pitchFamily="2" charset="0"/>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a:p>
        </p:txBody>
      </p:sp>
    </p:spTree>
    <p:extLst>
      <p:ext uri="{BB962C8B-B14F-4D97-AF65-F5344CB8AC3E}">
        <p14:creationId xmlns:p14="http://schemas.microsoft.com/office/powerpoint/2010/main" val="2705262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a:p>
        </p:txBody>
      </p:sp>
    </p:spTree>
    <p:extLst>
      <p:ext uri="{BB962C8B-B14F-4D97-AF65-F5344CB8AC3E}">
        <p14:creationId xmlns:p14="http://schemas.microsoft.com/office/powerpoint/2010/main" val="465338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Bef>
                <a:spcPts val="2400"/>
              </a:spcBef>
            </a:pP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a:p>
        </p:txBody>
      </p:sp>
    </p:spTree>
    <p:extLst>
      <p:ext uri="{BB962C8B-B14F-4D97-AF65-F5344CB8AC3E}">
        <p14:creationId xmlns:p14="http://schemas.microsoft.com/office/powerpoint/2010/main" val="850832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t>
            </a:r>
            <a:r>
              <a:rPr lang="en-US" dirty="0" err="1"/>
              <a:t>file.forms.app</a:t>
            </a:r>
            <a:r>
              <a:rPr lang="en-US" dirty="0"/>
              <a:t>/</a:t>
            </a:r>
            <a:r>
              <a:rPr lang="en-US" dirty="0" err="1"/>
              <a:t>sitefile</a:t>
            </a:r>
            <a:r>
              <a:rPr lang="en-US" dirty="0"/>
              <a:t>/35+Funny-market-research-memes-to-make-you-roll-with-laughter-1.jpeg</a:t>
            </a:r>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1921858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t>Analyzing the Competition</a:t>
            </a:r>
          </a:p>
          <a:p>
            <a:pPr>
              <a:lnSpc>
                <a:spcPct val="125000"/>
              </a:lnSpc>
              <a:spcBef>
                <a:spcPts val="2400"/>
              </a:spcBef>
            </a:pPr>
            <a:r>
              <a:rPr lang="en-US" sz="1200" dirty="0"/>
              <a:t>Explain to students they will taste test some of the granola bars already available to buy so they can assess the competition and think of ways to improve the granola bars.</a:t>
            </a:r>
          </a:p>
          <a:p>
            <a:pPr>
              <a:lnSpc>
                <a:spcPct val="125000"/>
              </a:lnSpc>
              <a:spcBef>
                <a:spcPts val="2400"/>
              </a:spcBef>
            </a:pPr>
            <a:endParaRPr lang="en-US" sz="1200" dirty="0"/>
          </a:p>
          <a:p>
            <a:pPr>
              <a:lnSpc>
                <a:spcPct val="125000"/>
              </a:lnSpc>
              <a:spcBef>
                <a:spcPts val="2400"/>
              </a:spcBef>
            </a:pPr>
            <a:r>
              <a:rPr lang="en-US" sz="1200" dirty="0"/>
              <a:t>Ask for suggestions on what they should analyze. Some examples could be taste, texture, flavour, size, moisture, shape, smell.</a:t>
            </a:r>
          </a:p>
          <a:p>
            <a:pPr>
              <a:lnSpc>
                <a:spcPct val="125000"/>
              </a:lnSpc>
              <a:spcBef>
                <a:spcPts val="2400"/>
              </a:spcBef>
            </a:pPr>
            <a:endParaRPr lang="en-US" sz="1200" dirty="0"/>
          </a:p>
          <a:p>
            <a:pPr>
              <a:lnSpc>
                <a:spcPct val="125000"/>
              </a:lnSpc>
              <a:spcBef>
                <a:spcPts val="2400"/>
              </a:spcBef>
            </a:pPr>
            <a:r>
              <a:rPr lang="en-US" sz="1200" dirty="0"/>
              <a:t>Provide </a:t>
            </a:r>
            <a:r>
              <a:rPr lang="en-US" sz="1200" u="sng" dirty="0"/>
              <a:t>each student </a:t>
            </a:r>
            <a:r>
              <a:rPr lang="en-US" sz="1200" dirty="0"/>
              <a:t>with a </a:t>
            </a:r>
            <a:r>
              <a:rPr lang="en-US" sz="1200" i="1" dirty="0"/>
              <a:t>Taste Testing sheet</a:t>
            </a:r>
            <a:r>
              <a:rPr lang="en-US" sz="1200" dirty="0"/>
              <a:t>.</a:t>
            </a:r>
          </a:p>
          <a:p>
            <a:pPr>
              <a:lnSpc>
                <a:spcPct val="125000"/>
              </a:lnSpc>
              <a:spcBef>
                <a:spcPts val="2400"/>
              </a:spcBef>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a:p>
        </p:txBody>
      </p:sp>
    </p:spTree>
    <p:extLst>
      <p:ext uri="{BB962C8B-B14F-4D97-AF65-F5344CB8AC3E}">
        <p14:creationId xmlns:p14="http://schemas.microsoft.com/office/powerpoint/2010/main" val="3377746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Taste Testing</a:t>
            </a:r>
          </a:p>
          <a:p>
            <a:pPr marL="0" indent="0">
              <a:lnSpc>
                <a:spcPct val="125000"/>
              </a:lnSpc>
              <a:spcBef>
                <a:spcPts val="2400"/>
              </a:spcBef>
              <a:buClr>
                <a:schemeClr val="dk1"/>
              </a:buClr>
              <a:buSzPts val="1800"/>
              <a:buNone/>
            </a:pPr>
            <a:endParaRPr lang="en-US" dirty="0">
              <a:ea typeface="Calibri"/>
              <a:cs typeface="Calibri"/>
              <a:sym typeface="Calibri"/>
            </a:endParaRPr>
          </a:p>
          <a:p>
            <a:pPr marL="0" marR="0" lvl="0" indent="0" algn="l" defTabSz="914400" rtl="0" eaLnBrk="1" fontAlgn="auto" latinLnBrk="0" hangingPunct="1">
              <a:lnSpc>
                <a:spcPct val="125000"/>
              </a:lnSpc>
              <a:spcBef>
                <a:spcPts val="2400"/>
              </a:spcBef>
              <a:spcAft>
                <a:spcPts val="0"/>
              </a:spcAft>
              <a:buClr>
                <a:schemeClr val="dk1"/>
              </a:buClr>
              <a:buSzPts val="1800"/>
              <a:buFontTx/>
              <a:buNone/>
              <a:tabLst/>
              <a:defRPr/>
            </a:pPr>
            <a:r>
              <a:rPr lang="en-US" dirty="0">
                <a:ea typeface="Calibri"/>
                <a:cs typeface="Calibri"/>
                <a:sym typeface="Calibri"/>
              </a:rPr>
              <a:t>It seems to work best to pre-cut the bars into small pieces, one per student.  </a:t>
            </a:r>
          </a:p>
          <a:p>
            <a:br>
              <a:rPr lang="en-CA" dirty="0">
                <a:effectLst/>
                <a:latin typeface="Helvetica" pitchFamily="2" charset="0"/>
              </a:rPr>
            </a:br>
            <a:r>
              <a:rPr lang="en-CA" dirty="0">
                <a:effectLst/>
                <a:latin typeface="Helvetica" pitchFamily="2" charset="0"/>
              </a:rPr>
              <a:t>Take the granola bars out of their packaging, cut them into small pieces (enough for one for each child), and place them on the far left of their Taste Testing sheet. </a:t>
            </a:r>
          </a:p>
          <a:p>
            <a:endParaRPr lang="en-CA" dirty="0">
              <a:effectLst/>
              <a:latin typeface="Helvetica" pitchFamily="2" charset="0"/>
            </a:endParaRPr>
          </a:p>
          <a:p>
            <a:r>
              <a:rPr lang="en-CA" dirty="0">
                <a:effectLst/>
                <a:latin typeface="Helvetica" pitchFamily="2" charset="0"/>
              </a:rPr>
              <a:t>After the bars have been distributed, ask them to rate it out of five on the agreed-upon variables. </a:t>
            </a:r>
          </a:p>
          <a:p>
            <a:endParaRPr lang="en-CA" dirty="0">
              <a:effectLst/>
              <a:latin typeface="Helvetica" pitchFamily="2" charset="0"/>
            </a:endParaRPr>
          </a:p>
          <a:p>
            <a:r>
              <a:rPr lang="en-CA" dirty="0">
                <a:effectLst/>
                <a:latin typeface="Helvetica" pitchFamily="2" charset="0"/>
              </a:rPr>
              <a:t>Ask the students to expand on their ratings with comments and guess which grain they think has been used in each bar. What other ingredients can they taste? </a:t>
            </a:r>
          </a:p>
          <a:p>
            <a:pPr marL="0" indent="0">
              <a:lnSpc>
                <a:spcPct val="125000"/>
              </a:lnSpc>
              <a:spcBef>
                <a:spcPts val="2400"/>
              </a:spcBef>
              <a:buClr>
                <a:schemeClr val="dk1"/>
              </a:buClr>
              <a:buSzPts val="1800"/>
              <a:buNone/>
            </a:pPr>
            <a:endParaRPr lang="en-US" dirty="0">
              <a:ea typeface="Calibri"/>
              <a:cs typeface="Calibri"/>
              <a:sym typeface="Calibri"/>
            </a:endParaRPr>
          </a:p>
          <a:p>
            <a:pPr marL="0" indent="0">
              <a:lnSpc>
                <a:spcPct val="125000"/>
              </a:lnSpc>
              <a:spcBef>
                <a:spcPts val="2400"/>
              </a:spcBef>
              <a:buClr>
                <a:schemeClr val="dk1"/>
              </a:buClr>
              <a:buSzPts val="1800"/>
              <a:buNone/>
            </a:pPr>
            <a:r>
              <a:rPr lang="en-US" dirty="0">
                <a:ea typeface="Calibri"/>
                <a:cs typeface="Calibri"/>
                <a:sym typeface="Calibri"/>
              </a:rPr>
              <a:t>BONUS!  Ask the students to guess which grain they think has been used in each bar. What other ingredients can they taste?</a:t>
            </a:r>
          </a:p>
          <a:p>
            <a:pPr marL="0" indent="0">
              <a:lnSpc>
                <a:spcPct val="125000"/>
              </a:lnSpc>
              <a:spcBef>
                <a:spcPts val="2400"/>
              </a:spcBef>
              <a:buClr>
                <a:schemeClr val="dk1"/>
              </a:buClr>
              <a:buSzPts val="1800"/>
              <a:buNone/>
            </a:pPr>
            <a:endParaRPr lang="en-US" dirty="0">
              <a:ea typeface="Calibri"/>
              <a:cs typeface="Calibri"/>
              <a:sym typeface="Calibri"/>
            </a:endParaRPr>
          </a:p>
          <a:p>
            <a:pPr marL="0" indent="0">
              <a:lnSpc>
                <a:spcPct val="125000"/>
              </a:lnSpc>
              <a:spcBef>
                <a:spcPts val="2400"/>
              </a:spcBef>
              <a:buClr>
                <a:schemeClr val="dk1"/>
              </a:buClr>
              <a:buSzPts val="1800"/>
              <a:buNone/>
            </a:pPr>
            <a:r>
              <a:rPr lang="en-US" dirty="0">
                <a:ea typeface="Calibri"/>
                <a:cs typeface="Calibri"/>
                <a:sym typeface="Calibri"/>
              </a:rPr>
              <a:t>Repeat the exercise with the remaining four bars.</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a:p>
        </p:txBody>
      </p:sp>
    </p:spTree>
    <p:extLst>
      <p:ext uri="{BB962C8B-B14F-4D97-AF65-F5344CB8AC3E}">
        <p14:creationId xmlns:p14="http://schemas.microsoft.com/office/powerpoint/2010/main" val="149916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b="1" dirty="0">
                <a:effectLst/>
                <a:highlight>
                  <a:srgbClr val="FFFF00"/>
                </a:highlight>
                <a:latin typeface="TimesNewRomanPSMT"/>
              </a:rPr>
              <a:t>Taste Testing Safety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b="1" dirty="0">
              <a:effectLst/>
              <a:highlight>
                <a:srgbClr val="FFFF00"/>
              </a:highlight>
              <a:latin typeface="TimesNewRomanPSM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highlight>
                  <a:srgbClr val="FFFF00"/>
                </a:highlight>
                <a:latin typeface="TimesNewRomanPSMT"/>
              </a:rPr>
              <a:t>Taste testing helps producers understand consumer preferences so they can make more appealing products. It helps determine which qualities a product should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effectLst/>
              <a:highlight>
                <a:srgbClr val="FFFF00"/>
              </a:highlight>
              <a:latin typeface="TimesNewRomanPSM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highlight>
                  <a:srgbClr val="FFFF00"/>
                </a:highlight>
                <a:latin typeface="TimesNewRomanPSMT"/>
              </a:rPr>
              <a:t>What is a producer?  What is a consumer?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effectLst/>
              <a:latin typeface="TimesNewRomanPSMT"/>
            </a:endParaRPr>
          </a:p>
          <a:p>
            <a:pPr marL="0" indent="0">
              <a:buNone/>
            </a:pPr>
            <a:r>
              <a:rPr lang="en-CA" sz="1800" dirty="0">
                <a:effectLst/>
                <a:latin typeface="TimesNewRomanPSMT"/>
              </a:rPr>
              <a:t>When we taste test, </a:t>
            </a:r>
            <a:r>
              <a:rPr lang="en-US" sz="1800" dirty="0"/>
              <a:t>we want to be sure to keep ourselves and our classmates safe.  </a:t>
            </a:r>
          </a:p>
          <a:p>
            <a:pPr marL="0" indent="0">
              <a:buNone/>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TimesNewRomanPSMT"/>
              </a:rPr>
              <a:t>We can do that by: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dirty="0">
                <a:effectLst/>
                <a:latin typeface="TimesNewRomanPSMT"/>
              </a:rPr>
              <a:t>Cleaning our desks before we start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dirty="0">
                <a:effectLst/>
                <a:latin typeface="TimesNewRomanPSMT"/>
              </a:rPr>
              <a:t>Washing our hands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dirty="0">
                <a:effectLst/>
                <a:latin typeface="TimesNewRomanPSMT"/>
              </a:rPr>
              <a:t>Only touching food we are going to eat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dirty="0">
                <a:effectLst/>
                <a:latin typeface="TimesNewRomanPSMT"/>
              </a:rPr>
              <a:t>Organize our samples on top of our worksheet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dirty="0">
                <a:effectLst/>
                <a:latin typeface="TimesNewRomanPSMT"/>
              </a:rPr>
              <a:t>Be aware of possible food allergies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effectLst/>
              <a:latin typeface="TimesNewRomanPSMT"/>
            </a:endParaRPr>
          </a:p>
          <a:p>
            <a:pPr algn="l">
              <a:buFont typeface="Arial" panose="020B0604020202020204" pitchFamily="34" charset="0"/>
              <a:buChar char="•"/>
            </a:pPr>
            <a:endParaRPr lang="en-CA" b="0" i="0" u="none" strike="noStrike" dirty="0">
              <a:solidFill>
                <a:srgbClr val="777783"/>
              </a:solidFill>
              <a:effectLst/>
              <a:latin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a:p>
        </p:txBody>
      </p:sp>
    </p:spTree>
    <p:extLst>
      <p:ext uri="{BB962C8B-B14F-4D97-AF65-F5344CB8AC3E}">
        <p14:creationId xmlns:p14="http://schemas.microsoft.com/office/powerpoint/2010/main" val="30222819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G3S02</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2</a:t>
            </a:r>
          </a:p>
          <a:p>
            <a:r>
              <a:rPr lang="en-US" dirty="0">
                <a:latin typeface="Lexend Deca Medium" pitchFamily="2" charset="77"/>
              </a:rPr>
              <a:t>Lesson 1 - Analyzing the </a:t>
            </a:r>
            <a:r>
              <a:rPr lang="en-CA" dirty="0">
                <a:latin typeface="Lexend Deca Medium" pitchFamily="2" charset="77"/>
              </a:rPr>
              <a:t>Competition</a:t>
            </a:r>
          </a:p>
        </p:txBody>
      </p:sp>
      <p:sp>
        <p:nvSpPr>
          <p:cNvPr id="6" name="Rectangle 5">
            <a:extLst>
              <a:ext uri="{FF2B5EF4-FFF2-40B4-BE49-F238E27FC236}">
                <a16:creationId xmlns:a16="http://schemas.microsoft.com/office/drawing/2014/main" id="{C771BF66-1109-A167-FEAC-A3CB5333FDAB}"/>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DBE5C466-F537-20AD-EA32-1BCFE326996E}"/>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A8261C-7B0F-8E3D-E5C9-4C66A1F57719}"/>
              </a:ext>
            </a:extLst>
          </p:cNvPr>
          <p:cNvSpPr>
            <a:spLocks noGrp="1"/>
          </p:cNvSpPr>
          <p:nvPr>
            <p:ph type="title"/>
          </p:nvPr>
        </p:nvSpPr>
        <p:spPr>
          <a:xfrm>
            <a:off x="1163268" y="841934"/>
            <a:ext cx="5948314" cy="778208"/>
          </a:xfrm>
        </p:spPr>
        <p:txBody>
          <a:bodyPr/>
          <a:lstStyle/>
          <a:p>
            <a:r>
              <a:rPr lang="en-US" dirty="0">
                <a:latin typeface="Lexend Deca Medium" pitchFamily="2" charset="77"/>
              </a:rPr>
              <a:t>Respecting Others</a:t>
            </a:r>
          </a:p>
        </p:txBody>
      </p:sp>
      <p:sp>
        <p:nvSpPr>
          <p:cNvPr id="4" name="Content Placeholder 3">
            <a:extLst>
              <a:ext uri="{FF2B5EF4-FFF2-40B4-BE49-F238E27FC236}">
                <a16:creationId xmlns:a16="http://schemas.microsoft.com/office/drawing/2014/main" id="{B83D1930-0F24-A1CB-BC10-1A63D9FC0E9B}"/>
              </a:ext>
            </a:extLst>
          </p:cNvPr>
          <p:cNvSpPr>
            <a:spLocks noGrp="1"/>
          </p:cNvSpPr>
          <p:nvPr>
            <p:ph idx="1"/>
          </p:nvPr>
        </p:nvSpPr>
        <p:spPr>
          <a:xfrm>
            <a:off x="1163268" y="1771650"/>
            <a:ext cx="6437682" cy="778208"/>
          </a:xfrm>
        </p:spPr>
        <p:txBody>
          <a:bodyPr>
            <a:normAutofit/>
          </a:bodyPr>
          <a:lstStyle/>
          <a:p>
            <a:pPr marL="0" indent="0">
              <a:buNone/>
            </a:pPr>
            <a:r>
              <a:rPr lang="en-US" sz="2000" dirty="0">
                <a:latin typeface="Lexend Deca Light" pitchFamily="2" charset="77"/>
              </a:rPr>
              <a:t>Each of us is unique. And we each have different relationship with foods and tastes.</a:t>
            </a:r>
          </a:p>
        </p:txBody>
      </p:sp>
      <p:pic>
        <p:nvPicPr>
          <p:cNvPr id="5" name="Picture 4" descr="A child looking at a plate of food&#10;&#10;Description automatically generated">
            <a:extLst>
              <a:ext uri="{FF2B5EF4-FFF2-40B4-BE49-F238E27FC236}">
                <a16:creationId xmlns:a16="http://schemas.microsoft.com/office/drawing/2014/main" id="{99106FB5-EF7E-D68B-3229-471B2E619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7563" y="3498549"/>
            <a:ext cx="3508874" cy="2340276"/>
          </a:xfrm>
          <a:prstGeom prst="round2DiagRect">
            <a:avLst>
              <a:gd name="adj1" fmla="val 24620"/>
              <a:gd name="adj2" fmla="val 0"/>
            </a:avLst>
          </a:prstGeom>
        </p:spPr>
      </p:pic>
      <p:sp>
        <p:nvSpPr>
          <p:cNvPr id="6" name="Content Placeholder 3">
            <a:extLst>
              <a:ext uri="{FF2B5EF4-FFF2-40B4-BE49-F238E27FC236}">
                <a16:creationId xmlns:a16="http://schemas.microsoft.com/office/drawing/2014/main" id="{14C40CBE-E396-2E29-F7E1-B2D4050603E0}"/>
              </a:ext>
            </a:extLst>
          </p:cNvPr>
          <p:cNvSpPr txBox="1">
            <a:spLocks/>
          </p:cNvSpPr>
          <p:nvPr/>
        </p:nvSpPr>
        <p:spPr>
          <a:xfrm>
            <a:off x="682177" y="2631818"/>
            <a:ext cx="7779646" cy="7276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CA" sz="1800" dirty="0">
                <a:latin typeface="Lexend Deca Light" pitchFamily="2" charset="77"/>
              </a:rPr>
              <a:t>What could you say when you try a sample that you really like?</a:t>
            </a:r>
          </a:p>
          <a:p>
            <a:pPr lvl="1"/>
            <a:r>
              <a:rPr lang="en-CA" sz="1800" dirty="0">
                <a:latin typeface="Lexend Deca Light" pitchFamily="2" charset="77"/>
              </a:rPr>
              <a:t>What could you say when you try a sample that you do not like?</a:t>
            </a:r>
          </a:p>
          <a:p>
            <a:pPr marL="0" indent="0">
              <a:buFont typeface="Arial" panose="020B0604020202020204" pitchFamily="34" charset="0"/>
              <a:buNone/>
            </a:pPr>
            <a:endParaRPr lang="en-US" sz="1600" dirty="0">
              <a:latin typeface="Lexend Deca Light" pitchFamily="2" charset="77"/>
            </a:endParaRPr>
          </a:p>
        </p:txBody>
      </p:sp>
    </p:spTree>
    <p:extLst>
      <p:ext uri="{BB962C8B-B14F-4D97-AF65-F5344CB8AC3E}">
        <p14:creationId xmlns:p14="http://schemas.microsoft.com/office/powerpoint/2010/main" val="1602010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63464" y="730480"/>
            <a:ext cx="5938887" cy="786547"/>
          </a:xfrm>
        </p:spPr>
        <p:txBody>
          <a:bodyPr/>
          <a:lstStyle/>
          <a:p>
            <a:r>
              <a:rPr lang="en-US" dirty="0">
                <a:latin typeface="Lexend Deca Medium" pitchFamily="2" charset="77"/>
              </a:rPr>
              <a:t>Adjectives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63465" y="1634490"/>
            <a:ext cx="6928976" cy="937260"/>
          </a:xfrm>
        </p:spPr>
        <p:txBody>
          <a:bodyPr>
            <a:normAutofit/>
          </a:bodyPr>
          <a:lstStyle/>
          <a:p>
            <a:pPr marL="0" indent="0">
              <a:lnSpc>
                <a:spcPct val="125000"/>
              </a:lnSpc>
              <a:spcBef>
                <a:spcPts val="2400"/>
              </a:spcBef>
              <a:buNone/>
            </a:pPr>
            <a:r>
              <a:rPr lang="en-CA" sz="2000" dirty="0">
                <a:latin typeface="Lexend Deca Light" pitchFamily="2" charset="77"/>
              </a:rPr>
              <a:t>Brainstorm adjectives that you might use when describing the granola bar samples.  </a:t>
            </a:r>
            <a:endParaRPr lang="en-US" sz="2000" dirty="0">
              <a:latin typeface="Lexend Deca Light" pitchFamily="2" charset="77"/>
            </a:endParaRPr>
          </a:p>
        </p:txBody>
      </p:sp>
      <p:sp>
        <p:nvSpPr>
          <p:cNvPr id="4" name="Rectangle 3">
            <a:extLst>
              <a:ext uri="{FF2B5EF4-FFF2-40B4-BE49-F238E27FC236}">
                <a16:creationId xmlns:a16="http://schemas.microsoft.com/office/drawing/2014/main" id="{A738A404-4B7D-D058-764C-6E1B463B4639}"/>
              </a:ext>
            </a:extLst>
          </p:cNvPr>
          <p:cNvSpPr/>
          <p:nvPr/>
        </p:nvSpPr>
        <p:spPr>
          <a:xfrm>
            <a:off x="1228713" y="2571750"/>
            <a:ext cx="6798479" cy="3363224"/>
          </a:xfrm>
          <a:prstGeom prst="rect">
            <a:avLst/>
          </a:prstGeom>
          <a:noFill/>
          <a:ln w="22225">
            <a:solidFill>
              <a:schemeClr val="accent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ABCF4973-CAA9-D3E0-1844-538955DFACBE}"/>
              </a:ext>
            </a:extLst>
          </p:cNvPr>
          <p:cNvSpPr txBox="1"/>
          <p:nvPr/>
        </p:nvSpPr>
        <p:spPr>
          <a:xfrm>
            <a:off x="1362973" y="2689213"/>
            <a:ext cx="861133" cy="523220"/>
          </a:xfrm>
          <a:prstGeom prst="rect">
            <a:avLst/>
          </a:prstGeom>
          <a:noFill/>
        </p:spPr>
        <p:txBody>
          <a:bodyPr wrap="none" rtlCol="0">
            <a:spAutoFit/>
          </a:bodyPr>
          <a:lstStyle/>
          <a:p>
            <a:r>
              <a:rPr lang="en-CA" sz="2800" dirty="0">
                <a:latin typeface="Lexend Deca Light" pitchFamily="2" charset="77"/>
              </a:rPr>
              <a:t>salty</a:t>
            </a:r>
            <a:endParaRPr lang="en-US" sz="2800" dirty="0"/>
          </a:p>
        </p:txBody>
      </p:sp>
    </p:spTree>
    <p:extLst>
      <p:ext uri="{BB962C8B-B14F-4D97-AF65-F5344CB8AC3E}">
        <p14:creationId xmlns:p14="http://schemas.microsoft.com/office/powerpoint/2010/main" val="4177344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52034" y="730480"/>
            <a:ext cx="5938887" cy="786547"/>
          </a:xfrm>
        </p:spPr>
        <p:txBody>
          <a:bodyPr/>
          <a:lstStyle/>
          <a:p>
            <a:r>
              <a:rPr lang="en-US" dirty="0">
                <a:latin typeface="Lexend Deca Medium" pitchFamily="2" charset="77"/>
              </a:rPr>
              <a:t>Measuring Size</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52033" y="1760220"/>
            <a:ext cx="6963267" cy="4367300"/>
          </a:xfrm>
        </p:spPr>
        <p:txBody>
          <a:bodyPr>
            <a:normAutofit/>
          </a:bodyPr>
          <a:lstStyle/>
          <a:p>
            <a:pPr marL="0" indent="0">
              <a:lnSpc>
                <a:spcPct val="125000"/>
              </a:lnSpc>
              <a:spcBef>
                <a:spcPts val="2400"/>
              </a:spcBef>
              <a:buNone/>
            </a:pPr>
            <a:r>
              <a:rPr lang="en-CA" sz="2000" dirty="0">
                <a:latin typeface="Lexend Deca Light" pitchFamily="2" charset="77"/>
              </a:rPr>
              <a:t>Size is one of the characteristics included in the table. How will you measure the size of the granola bar?</a:t>
            </a:r>
          </a:p>
          <a:p>
            <a:pPr marL="0" indent="0">
              <a:lnSpc>
                <a:spcPct val="125000"/>
              </a:lnSpc>
              <a:spcBef>
                <a:spcPts val="2400"/>
              </a:spcBef>
              <a:buNone/>
            </a:pPr>
            <a:r>
              <a:rPr lang="en-CA" sz="2000" dirty="0">
                <a:latin typeface="Lexend Deca Light" pitchFamily="2" charset="77"/>
              </a:rPr>
              <a:t>Ideas!</a:t>
            </a:r>
          </a:p>
          <a:p>
            <a:pPr>
              <a:lnSpc>
                <a:spcPct val="125000"/>
              </a:lnSpc>
              <a:spcBef>
                <a:spcPts val="2400"/>
              </a:spcBef>
            </a:pPr>
            <a:r>
              <a:rPr lang="en-CA" sz="2000" dirty="0">
                <a:latin typeface="Lexend Deca Light" pitchFamily="2" charset="77"/>
              </a:rPr>
              <a:t>Use a ruler to measure the bar before it’s unwrapped.  </a:t>
            </a:r>
          </a:p>
          <a:p>
            <a:pPr>
              <a:lnSpc>
                <a:spcPct val="125000"/>
              </a:lnSpc>
              <a:spcBef>
                <a:spcPts val="2400"/>
              </a:spcBef>
            </a:pPr>
            <a:r>
              <a:rPr lang="en-CA" sz="2000" dirty="0">
                <a:latin typeface="Lexend Deca Light" pitchFamily="2" charset="77"/>
              </a:rPr>
              <a:t>Use the grams per bar found on the packaging</a:t>
            </a:r>
          </a:p>
        </p:txBody>
      </p:sp>
    </p:spTree>
    <p:extLst>
      <p:ext uri="{BB962C8B-B14F-4D97-AF65-F5344CB8AC3E}">
        <p14:creationId xmlns:p14="http://schemas.microsoft.com/office/powerpoint/2010/main" val="572920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1D7B8-F36D-E148-ADFE-21E0CFC90BEB}"/>
              </a:ext>
            </a:extLst>
          </p:cNvPr>
          <p:cNvSpPr>
            <a:spLocks noGrp="1"/>
          </p:cNvSpPr>
          <p:nvPr>
            <p:ph type="title"/>
          </p:nvPr>
        </p:nvSpPr>
        <p:spPr>
          <a:xfrm>
            <a:off x="1117548" y="693344"/>
            <a:ext cx="5938887" cy="778208"/>
          </a:xfrm>
        </p:spPr>
        <p:txBody>
          <a:bodyPr/>
          <a:lstStyle/>
          <a:p>
            <a:r>
              <a:rPr lang="en-US" dirty="0">
                <a:latin typeface="Lexend Deca Medium" pitchFamily="2" charset="77"/>
              </a:rPr>
              <a:t>Action: Let’s Taste!</a:t>
            </a:r>
          </a:p>
        </p:txBody>
      </p:sp>
      <p:sp>
        <p:nvSpPr>
          <p:cNvPr id="3" name="Content Placeholder 2">
            <a:extLst>
              <a:ext uri="{FF2B5EF4-FFF2-40B4-BE49-F238E27FC236}">
                <a16:creationId xmlns:a16="http://schemas.microsoft.com/office/drawing/2014/main" id="{331C1594-52CC-2C84-6240-24B475B236E2}"/>
              </a:ext>
            </a:extLst>
          </p:cNvPr>
          <p:cNvSpPr>
            <a:spLocks noGrp="1"/>
          </p:cNvSpPr>
          <p:nvPr>
            <p:ph idx="1"/>
          </p:nvPr>
        </p:nvSpPr>
        <p:spPr>
          <a:xfrm>
            <a:off x="1117548" y="1471552"/>
            <a:ext cx="4474360" cy="4736554"/>
          </a:xfrm>
        </p:spPr>
        <p:txBody>
          <a:bodyPr>
            <a:normAutofit/>
          </a:bodyPr>
          <a:lstStyle/>
          <a:p>
            <a:pPr marL="0" indent="0">
              <a:buNone/>
            </a:pPr>
            <a:r>
              <a:rPr lang="en-US" sz="2000" u="sng" dirty="0">
                <a:latin typeface="Lexend Deca Light" pitchFamily="2" charset="77"/>
              </a:rPr>
              <a:t>Step 1</a:t>
            </a:r>
            <a:r>
              <a:rPr lang="en-US" sz="2000" dirty="0">
                <a:latin typeface="Lexend Deca Light" pitchFamily="2" charset="77"/>
              </a:rPr>
              <a:t>: </a:t>
            </a:r>
          </a:p>
          <a:p>
            <a:pPr marL="0" indent="0">
              <a:buNone/>
            </a:pPr>
            <a:r>
              <a:rPr lang="en-US" sz="2000" dirty="0">
                <a:latin typeface="Lexend Deca Light" pitchFamily="2" charset="77"/>
              </a:rPr>
              <a:t>Your teacher will hand out samples. </a:t>
            </a:r>
            <a:br>
              <a:rPr lang="en-US" sz="2000" dirty="0">
                <a:latin typeface="Lexend Deca Light" pitchFamily="2" charset="77"/>
              </a:rPr>
            </a:br>
            <a:r>
              <a:rPr lang="en-US" sz="2000" dirty="0">
                <a:latin typeface="Lexend Deca Light" pitchFamily="2" charset="77"/>
              </a:rPr>
              <a:t>Wait until they have all been handed out.</a:t>
            </a:r>
          </a:p>
          <a:p>
            <a:pPr marL="0" indent="0">
              <a:buNone/>
            </a:pPr>
            <a:endParaRPr lang="en-US" sz="2000" dirty="0">
              <a:latin typeface="Lexend Deca Light" pitchFamily="2" charset="77"/>
            </a:endParaRPr>
          </a:p>
          <a:p>
            <a:pPr marL="0" indent="0">
              <a:buNone/>
            </a:pPr>
            <a:r>
              <a:rPr lang="en-US" sz="2000" u="sng" dirty="0">
                <a:latin typeface="Lexend Deca Light" pitchFamily="2" charset="77"/>
              </a:rPr>
              <a:t>Step 2</a:t>
            </a:r>
            <a:r>
              <a:rPr lang="en-US" sz="2000" dirty="0">
                <a:latin typeface="Lexend Deca Light" pitchFamily="2" charset="77"/>
              </a:rPr>
              <a:t>: </a:t>
            </a:r>
          </a:p>
          <a:p>
            <a:pPr marL="0" indent="0">
              <a:buNone/>
            </a:pPr>
            <a:r>
              <a:rPr lang="en-US" sz="2000" dirty="0">
                <a:latin typeface="Lexend Deca Light" pitchFamily="2" charset="77"/>
              </a:rPr>
              <a:t>Place the samples on your worksheet beside its corresponding letter. </a:t>
            </a:r>
          </a:p>
          <a:p>
            <a:pPr marL="0" indent="0">
              <a:buNone/>
            </a:pPr>
            <a:endParaRPr lang="en-US" sz="2000" dirty="0">
              <a:latin typeface="Lexend Deca Light" pitchFamily="2" charset="77"/>
            </a:endParaRPr>
          </a:p>
          <a:p>
            <a:pPr marL="0" indent="0">
              <a:buNone/>
            </a:pPr>
            <a:r>
              <a:rPr lang="en-US" sz="2000" u="sng" dirty="0">
                <a:latin typeface="Lexend Deca Light" pitchFamily="2" charset="77"/>
              </a:rPr>
              <a:t>Step 3: </a:t>
            </a:r>
          </a:p>
          <a:p>
            <a:pPr marL="0" indent="0">
              <a:buNone/>
            </a:pPr>
            <a:r>
              <a:rPr lang="en-US" sz="2000" dirty="0">
                <a:latin typeface="Lexend Deca Light" pitchFamily="2" charset="77"/>
              </a:rPr>
              <a:t>Taste one sample at a time! Once you have completed the row, move onto the next sample.</a:t>
            </a:r>
          </a:p>
          <a:p>
            <a:pPr marL="0" indent="0">
              <a:buNone/>
            </a:pPr>
            <a:endParaRPr lang="en-US" sz="2000" dirty="0">
              <a:latin typeface="Lexend Deca Light" pitchFamily="2" charset="77"/>
            </a:endParaRPr>
          </a:p>
        </p:txBody>
      </p:sp>
      <p:pic>
        <p:nvPicPr>
          <p:cNvPr id="5" name="Picture 4" descr="A diagram of a stem testing&#10;&#10;Description automatically generated">
            <a:extLst>
              <a:ext uri="{FF2B5EF4-FFF2-40B4-BE49-F238E27FC236}">
                <a16:creationId xmlns:a16="http://schemas.microsoft.com/office/drawing/2014/main" id="{B5879270-76B4-7E7B-6662-4FF4B1D835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8153" y="2584282"/>
            <a:ext cx="3165229" cy="2423745"/>
          </a:xfrm>
          <a:prstGeom prst="rect">
            <a:avLst/>
          </a:prstGeom>
        </p:spPr>
      </p:pic>
    </p:spTree>
    <p:extLst>
      <p:ext uri="{BB962C8B-B14F-4D97-AF65-F5344CB8AC3E}">
        <p14:creationId xmlns:p14="http://schemas.microsoft.com/office/powerpoint/2010/main" val="2885695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B03B-99D2-4E6B-8C36-2AE7DEF4A335}"/>
              </a:ext>
            </a:extLst>
          </p:cNvPr>
          <p:cNvSpPr>
            <a:spLocks noGrp="1"/>
          </p:cNvSpPr>
          <p:nvPr>
            <p:ph type="title"/>
          </p:nvPr>
        </p:nvSpPr>
        <p:spPr>
          <a:xfrm>
            <a:off x="1197754" y="690888"/>
            <a:ext cx="5938887" cy="786548"/>
          </a:xfrm>
        </p:spPr>
        <p:txBody>
          <a:bodyPr/>
          <a:lstStyle/>
          <a:p>
            <a:r>
              <a:rPr lang="en-US" dirty="0">
                <a:latin typeface="Lexend Deca Medium" pitchFamily="2" charset="77"/>
              </a:rPr>
              <a:t>Taste Testing</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F8697035-C926-4F87-80B4-C2D853ED7775}"/>
              </a:ext>
            </a:extLst>
          </p:cNvPr>
          <p:cNvSpPr>
            <a:spLocks noGrp="1"/>
          </p:cNvSpPr>
          <p:nvPr>
            <p:ph idx="1"/>
          </p:nvPr>
        </p:nvSpPr>
        <p:spPr>
          <a:xfrm>
            <a:off x="1197754" y="1363980"/>
            <a:ext cx="7491763" cy="4714875"/>
          </a:xfrm>
        </p:spPr>
        <p:txBody>
          <a:bodyPr>
            <a:noAutofit/>
          </a:bodyPr>
          <a:lstStyle/>
          <a:p>
            <a:pPr marL="0" indent="0">
              <a:lnSpc>
                <a:spcPct val="125000"/>
              </a:lnSpc>
              <a:spcBef>
                <a:spcPts val="2400"/>
              </a:spcBef>
              <a:buClr>
                <a:schemeClr val="dk1"/>
              </a:buClr>
              <a:buSzPts val="1800"/>
              <a:buNone/>
            </a:pPr>
            <a:r>
              <a:rPr lang="en-US" sz="1800" dirty="0">
                <a:latin typeface="Lexend Deca Light" pitchFamily="2" charset="77"/>
                <a:ea typeface="Calibri"/>
                <a:cs typeface="Calibri"/>
                <a:sym typeface="Calibri"/>
              </a:rPr>
              <a:t>You will be given a small piece of bars A - E. </a:t>
            </a:r>
            <a:br>
              <a:rPr lang="en-US" sz="1800" dirty="0">
                <a:latin typeface="Lexend Deca Light" pitchFamily="2" charset="77"/>
                <a:ea typeface="Calibri"/>
                <a:cs typeface="Calibri"/>
                <a:sym typeface="Calibri"/>
              </a:rPr>
            </a:br>
            <a:r>
              <a:rPr lang="en-US" sz="1800" dirty="0">
                <a:latin typeface="Lexend Deca Light" pitchFamily="2" charset="77"/>
                <a:ea typeface="Calibri"/>
                <a:cs typeface="Calibri"/>
                <a:sym typeface="Calibri"/>
              </a:rPr>
              <a:t>Your task is to fill in the table and rate each bar out of five.   </a:t>
            </a:r>
          </a:p>
        </p:txBody>
      </p:sp>
      <p:pic>
        <p:nvPicPr>
          <p:cNvPr id="4" name="Picture 3" descr="A white and orange squares&#10;&#10;Description automatically generated with medium confidence">
            <a:extLst>
              <a:ext uri="{FF2B5EF4-FFF2-40B4-BE49-F238E27FC236}">
                <a16:creationId xmlns:a16="http://schemas.microsoft.com/office/drawing/2014/main" id="{6DF4AF69-4D0F-634E-C10A-7FD5A8E63A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265" y="2388870"/>
            <a:ext cx="6127745" cy="3471154"/>
          </a:xfrm>
          <a:prstGeom prst="rect">
            <a:avLst/>
          </a:prstGeom>
        </p:spPr>
      </p:pic>
    </p:spTree>
    <p:extLst>
      <p:ext uri="{BB962C8B-B14F-4D97-AF65-F5344CB8AC3E}">
        <p14:creationId xmlns:p14="http://schemas.microsoft.com/office/powerpoint/2010/main" val="2118268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B03B-99D2-4E6B-8C36-2AE7DEF4A335}"/>
              </a:ext>
            </a:extLst>
          </p:cNvPr>
          <p:cNvSpPr>
            <a:spLocks noGrp="1"/>
          </p:cNvSpPr>
          <p:nvPr>
            <p:ph type="title"/>
          </p:nvPr>
        </p:nvSpPr>
        <p:spPr>
          <a:xfrm>
            <a:off x="1152034" y="719002"/>
            <a:ext cx="5938887" cy="786548"/>
          </a:xfrm>
        </p:spPr>
        <p:txBody>
          <a:bodyPr/>
          <a:lstStyle/>
          <a:p>
            <a:r>
              <a:rPr lang="en-US" dirty="0">
                <a:latin typeface="Lexend Deca Medium" pitchFamily="2" charset="77"/>
              </a:rPr>
              <a:t>Classroom Tally</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F8697035-C926-4F87-80B4-C2D853ED7775}"/>
              </a:ext>
            </a:extLst>
          </p:cNvPr>
          <p:cNvSpPr>
            <a:spLocks noGrp="1"/>
          </p:cNvSpPr>
          <p:nvPr>
            <p:ph idx="1"/>
          </p:nvPr>
        </p:nvSpPr>
        <p:spPr>
          <a:xfrm>
            <a:off x="1152034" y="1424123"/>
            <a:ext cx="7491763" cy="4714875"/>
          </a:xfrm>
        </p:spPr>
        <p:txBody>
          <a:bodyPr>
            <a:noAutofit/>
          </a:bodyPr>
          <a:lstStyle/>
          <a:p>
            <a:pPr marL="0" indent="0">
              <a:lnSpc>
                <a:spcPct val="125000"/>
              </a:lnSpc>
              <a:spcBef>
                <a:spcPts val="2400"/>
              </a:spcBef>
              <a:buClr>
                <a:schemeClr val="dk1"/>
              </a:buClr>
              <a:buSzPts val="1800"/>
              <a:buNone/>
            </a:pPr>
            <a:r>
              <a:rPr lang="en-US" sz="1800" dirty="0">
                <a:latin typeface="Lexend Deca Light" pitchFamily="2" charset="77"/>
                <a:ea typeface="Calibri"/>
                <a:cs typeface="Calibri"/>
                <a:sym typeface="Calibri"/>
              </a:rPr>
              <a:t>Let’s find out what our class preference is.</a:t>
            </a:r>
          </a:p>
        </p:txBody>
      </p:sp>
      <p:pic>
        <p:nvPicPr>
          <p:cNvPr id="4" name="Picture 3" descr="A white and orange squares&#10;&#10;Description automatically generated with medium confidence">
            <a:extLst>
              <a:ext uri="{FF2B5EF4-FFF2-40B4-BE49-F238E27FC236}">
                <a16:creationId xmlns:a16="http://schemas.microsoft.com/office/drawing/2014/main" id="{3EDE6841-9A21-37E5-2F07-729C6923C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127" y="2274570"/>
            <a:ext cx="6127745" cy="3471154"/>
          </a:xfrm>
          <a:prstGeom prst="rect">
            <a:avLst/>
          </a:prstGeom>
        </p:spPr>
      </p:pic>
    </p:spTree>
    <p:extLst>
      <p:ext uri="{BB962C8B-B14F-4D97-AF65-F5344CB8AC3E}">
        <p14:creationId xmlns:p14="http://schemas.microsoft.com/office/powerpoint/2010/main" val="1784913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CCBC-32AF-AE38-6E0C-49DD8478DE09}"/>
              </a:ext>
            </a:extLst>
          </p:cNvPr>
          <p:cNvSpPr>
            <a:spLocks noGrp="1"/>
          </p:cNvSpPr>
          <p:nvPr>
            <p:ph type="title"/>
          </p:nvPr>
        </p:nvSpPr>
        <p:spPr>
          <a:xfrm>
            <a:off x="1140408" y="777711"/>
            <a:ext cx="5938887" cy="778208"/>
          </a:xfrm>
        </p:spPr>
        <p:txBody>
          <a:bodyPr/>
          <a:lstStyle/>
          <a:p>
            <a:r>
              <a:rPr lang="en-US" dirty="0">
                <a:latin typeface="Lexend Deca Medium" pitchFamily="2" charset="77"/>
              </a:rPr>
              <a:t>Interpreting the Data</a:t>
            </a:r>
          </a:p>
        </p:txBody>
      </p:sp>
      <p:sp>
        <p:nvSpPr>
          <p:cNvPr id="3" name="Content Placeholder 2">
            <a:extLst>
              <a:ext uri="{FF2B5EF4-FFF2-40B4-BE49-F238E27FC236}">
                <a16:creationId xmlns:a16="http://schemas.microsoft.com/office/drawing/2014/main" id="{04777E9A-47F6-04C2-4CB2-A9BEE5525893}"/>
              </a:ext>
            </a:extLst>
          </p:cNvPr>
          <p:cNvSpPr>
            <a:spLocks noGrp="1"/>
          </p:cNvSpPr>
          <p:nvPr>
            <p:ph idx="1"/>
          </p:nvPr>
        </p:nvSpPr>
        <p:spPr>
          <a:xfrm>
            <a:off x="1140408" y="1423745"/>
            <a:ext cx="7418895" cy="4736554"/>
          </a:xfrm>
        </p:spPr>
        <p:txBody>
          <a:bodyPr>
            <a:normAutofit/>
          </a:bodyPr>
          <a:lstStyle/>
          <a:p>
            <a:pPr marL="0" indent="0">
              <a:buNone/>
            </a:pPr>
            <a:endParaRPr lang="en-US" sz="2000" dirty="0">
              <a:latin typeface="Lexend Deca Light" pitchFamily="2" charset="77"/>
            </a:endParaRPr>
          </a:p>
          <a:p>
            <a:pPr marL="0" indent="0">
              <a:buNone/>
            </a:pPr>
            <a:r>
              <a:rPr lang="en-US" sz="2000" dirty="0">
                <a:latin typeface="Lexend Deca Light" pitchFamily="2" charset="77"/>
              </a:rPr>
              <a:t>Looking at the tally from your classmates:</a:t>
            </a:r>
          </a:p>
          <a:p>
            <a:pPr marL="0" indent="0">
              <a:buNone/>
            </a:pPr>
            <a:endParaRPr lang="en-US" sz="2000" dirty="0">
              <a:latin typeface="Lexend Deca Light" pitchFamily="2" charset="77"/>
            </a:endParaRPr>
          </a:p>
          <a:p>
            <a:r>
              <a:rPr lang="en-US" sz="2000" dirty="0">
                <a:latin typeface="Lexend Deca Light" pitchFamily="2" charset="77"/>
              </a:rPr>
              <a:t>What bars do students in your class like most?</a:t>
            </a:r>
          </a:p>
          <a:p>
            <a:r>
              <a:rPr lang="en-US" sz="2000" dirty="0">
                <a:latin typeface="Lexend Deca Light" pitchFamily="2" charset="77"/>
              </a:rPr>
              <a:t>What bars do students in your class like least?</a:t>
            </a:r>
          </a:p>
          <a:p>
            <a:pPr marL="0" indent="0">
              <a:buNone/>
            </a:pPr>
            <a:endParaRPr lang="en-US" sz="2000" dirty="0">
              <a:latin typeface="Lexend Deca Light" pitchFamily="2" charset="77"/>
            </a:endParaRPr>
          </a:p>
          <a:p>
            <a:pPr marL="0" indent="0">
              <a:buNone/>
            </a:pPr>
            <a:r>
              <a:rPr lang="en-US" sz="2000" dirty="0">
                <a:latin typeface="Lexend Deca Light" pitchFamily="2" charset="77"/>
              </a:rPr>
              <a:t>What else can you learn from the chart?</a:t>
            </a:r>
          </a:p>
        </p:txBody>
      </p:sp>
    </p:spTree>
    <p:extLst>
      <p:ext uri="{BB962C8B-B14F-4D97-AF65-F5344CB8AC3E}">
        <p14:creationId xmlns:p14="http://schemas.microsoft.com/office/powerpoint/2010/main" val="38674582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B03B-99D2-4E6B-8C36-2AE7DEF4A335}"/>
              </a:ext>
            </a:extLst>
          </p:cNvPr>
          <p:cNvSpPr>
            <a:spLocks noGrp="1"/>
          </p:cNvSpPr>
          <p:nvPr>
            <p:ph type="title"/>
          </p:nvPr>
        </p:nvSpPr>
        <p:spPr>
          <a:xfrm>
            <a:off x="1163464" y="726023"/>
            <a:ext cx="5938887" cy="786548"/>
          </a:xfrm>
        </p:spPr>
        <p:txBody>
          <a:bodyPr/>
          <a:lstStyle/>
          <a:p>
            <a:r>
              <a:rPr lang="en-US" dirty="0">
                <a:latin typeface="Lexend Deca Medium" pitchFamily="2" charset="77"/>
              </a:rPr>
              <a:t>Bonus! Ingredients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F8697035-C926-4F87-80B4-C2D853ED7775}"/>
              </a:ext>
            </a:extLst>
          </p:cNvPr>
          <p:cNvSpPr>
            <a:spLocks noGrp="1"/>
          </p:cNvSpPr>
          <p:nvPr>
            <p:ph idx="1"/>
          </p:nvPr>
        </p:nvSpPr>
        <p:spPr>
          <a:xfrm>
            <a:off x="980584" y="1844740"/>
            <a:ext cx="2435066" cy="4714875"/>
          </a:xfrm>
        </p:spPr>
        <p:txBody>
          <a:bodyPr>
            <a:noAutofit/>
          </a:bodyPr>
          <a:lstStyle/>
          <a:p>
            <a:pPr marL="0" indent="0">
              <a:lnSpc>
                <a:spcPct val="125000"/>
              </a:lnSpc>
              <a:spcBef>
                <a:spcPts val="2400"/>
              </a:spcBef>
              <a:buClr>
                <a:schemeClr val="dk1"/>
              </a:buClr>
              <a:buSzPts val="1800"/>
              <a:buNone/>
            </a:pPr>
            <a:r>
              <a:rPr lang="en-US" sz="2000" dirty="0">
                <a:solidFill>
                  <a:srgbClr val="F09252"/>
                </a:solidFill>
                <a:latin typeface="Lexend Deca Light" pitchFamily="2" charset="77"/>
                <a:ea typeface="Calibri"/>
                <a:cs typeface="Calibri"/>
                <a:sym typeface="Calibri"/>
              </a:rPr>
              <a:t>What grains were used in the bars that you tasted? </a:t>
            </a:r>
          </a:p>
          <a:p>
            <a:pPr marL="0" indent="0">
              <a:lnSpc>
                <a:spcPct val="125000"/>
              </a:lnSpc>
              <a:spcBef>
                <a:spcPts val="2400"/>
              </a:spcBef>
              <a:buClr>
                <a:schemeClr val="dk1"/>
              </a:buClr>
              <a:buSzPts val="1800"/>
              <a:buNone/>
            </a:pPr>
            <a:r>
              <a:rPr lang="en-US" sz="2000" dirty="0">
                <a:solidFill>
                  <a:srgbClr val="F09252"/>
                </a:solidFill>
                <a:latin typeface="Lexend Deca Light" pitchFamily="2" charset="77"/>
                <a:ea typeface="Calibri"/>
                <a:cs typeface="Calibri"/>
                <a:sym typeface="Calibri"/>
              </a:rPr>
              <a:t>What other ingredients were used for flavour? </a:t>
            </a:r>
          </a:p>
          <a:p>
            <a:pPr marL="0" indent="0">
              <a:lnSpc>
                <a:spcPct val="125000"/>
              </a:lnSpc>
              <a:spcBef>
                <a:spcPts val="2400"/>
              </a:spcBef>
              <a:buClr>
                <a:schemeClr val="dk1"/>
              </a:buClr>
              <a:buSzPts val="1800"/>
              <a:buNone/>
            </a:pPr>
            <a:r>
              <a:rPr lang="en-US" sz="2000" dirty="0">
                <a:solidFill>
                  <a:srgbClr val="F09252"/>
                </a:solidFill>
                <a:latin typeface="Lexend Deca Light" pitchFamily="2" charset="77"/>
                <a:ea typeface="Calibri"/>
                <a:cs typeface="Calibri"/>
                <a:sym typeface="Calibri"/>
              </a:rPr>
              <a:t>Do you have any ideas for your bars?</a:t>
            </a:r>
          </a:p>
        </p:txBody>
      </p:sp>
      <p:pic>
        <p:nvPicPr>
          <p:cNvPr id="8" name="Picture 7" descr="A close-up of a nutrition label&#10;&#10;Description automatically generated">
            <a:extLst>
              <a:ext uri="{FF2B5EF4-FFF2-40B4-BE49-F238E27FC236}">
                <a16:creationId xmlns:a16="http://schemas.microsoft.com/office/drawing/2014/main" id="{0E4640F1-DF18-DF74-8ADF-3D2FDF56F2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256" y="2034430"/>
            <a:ext cx="4508160" cy="3388857"/>
          </a:xfrm>
          <a:prstGeom prst="rect">
            <a:avLst/>
          </a:prstGeom>
        </p:spPr>
      </p:pic>
      <p:pic>
        <p:nvPicPr>
          <p:cNvPr id="9" name="Picture 8" descr="A box of cereal bars&#10;&#10;Description automatically generated">
            <a:extLst>
              <a:ext uri="{FF2B5EF4-FFF2-40B4-BE49-F238E27FC236}">
                <a16:creationId xmlns:a16="http://schemas.microsoft.com/office/drawing/2014/main" id="{EDA9E8B7-34A1-0A2C-2D30-F143D41E91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0661" y="3510664"/>
            <a:ext cx="2577691" cy="2284346"/>
          </a:xfrm>
          <a:prstGeom prst="rect">
            <a:avLst/>
          </a:prstGeom>
        </p:spPr>
      </p:pic>
    </p:spTree>
    <p:extLst>
      <p:ext uri="{BB962C8B-B14F-4D97-AF65-F5344CB8AC3E}">
        <p14:creationId xmlns:p14="http://schemas.microsoft.com/office/powerpoint/2010/main" val="1420699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686EDF-BE68-63EE-87B3-1039CDB1A6BC}"/>
              </a:ext>
            </a:extLst>
          </p:cNvPr>
          <p:cNvSpPr>
            <a:spLocks noGrp="1"/>
          </p:cNvSpPr>
          <p:nvPr>
            <p:ph idx="1"/>
          </p:nvPr>
        </p:nvSpPr>
        <p:spPr/>
        <p:txBody>
          <a:bodyPr>
            <a:normAutofit/>
          </a:bodyPr>
          <a:lstStyle/>
          <a:p>
            <a:pPr marL="0" indent="0" algn="ctr">
              <a:buNone/>
            </a:pPr>
            <a:endParaRPr lang="en-CA" sz="2000" b="1" u="none" strike="noStrike" dirty="0">
              <a:solidFill>
                <a:srgbClr val="666765"/>
              </a:solidFill>
              <a:effectLst/>
              <a:latin typeface="Lexend Deca SemiBold" pitchFamily="2" charset="77"/>
            </a:endParaRPr>
          </a:p>
          <a:p>
            <a:pPr marL="0" indent="0" algn="ctr">
              <a:buNone/>
            </a:pPr>
            <a:endParaRPr lang="en-CA" sz="2000" b="1" u="none" strike="noStrike" dirty="0">
              <a:solidFill>
                <a:srgbClr val="666765"/>
              </a:solidFill>
              <a:effectLst/>
              <a:latin typeface="Lexend Deca SemiBold" pitchFamily="2" charset="77"/>
            </a:endParaRPr>
          </a:p>
          <a:p>
            <a:pPr marL="0" indent="0" algn="ctr">
              <a:buNone/>
            </a:pPr>
            <a:endParaRPr lang="en-CA" sz="2000" b="1" dirty="0">
              <a:solidFill>
                <a:srgbClr val="666765"/>
              </a:solidFill>
              <a:latin typeface="Lexend Deca SemiBold" pitchFamily="2" charset="77"/>
            </a:endParaRPr>
          </a:p>
          <a:p>
            <a:pPr marL="0" indent="0" algn="ctr">
              <a:buNone/>
            </a:pPr>
            <a:r>
              <a:rPr lang="en-CA" sz="4000" b="1" u="none" strike="noStrike" dirty="0">
                <a:solidFill>
                  <a:schemeClr val="accent2"/>
                </a:solidFill>
                <a:effectLst/>
                <a:latin typeface="Lexend Deca SemiBold" pitchFamily="2" charset="77"/>
                <a:cs typeface="Arial" panose="020B0604020202020204" pitchFamily="34" charset="0"/>
              </a:rPr>
              <a:t>Did you have any new ideas for your granola bars?</a:t>
            </a:r>
            <a:endParaRPr lang="en-US" sz="4000" b="1" dirty="0">
              <a:solidFill>
                <a:schemeClr val="accent2"/>
              </a:solidFill>
              <a:latin typeface="Lexend Deca SemiBold" pitchFamily="2" charset="77"/>
              <a:cs typeface="Arial" panose="020B0604020202020204" pitchFamily="34" charset="0"/>
            </a:endParaRPr>
          </a:p>
        </p:txBody>
      </p:sp>
    </p:spTree>
    <p:extLst>
      <p:ext uri="{BB962C8B-B14F-4D97-AF65-F5344CB8AC3E}">
        <p14:creationId xmlns:p14="http://schemas.microsoft.com/office/powerpoint/2010/main" val="4229170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E1C78-4DA5-F8CC-B334-3EAF20786B41}"/>
              </a:ext>
            </a:extLst>
          </p:cNvPr>
          <p:cNvSpPr>
            <a:spLocks noGrp="1"/>
          </p:cNvSpPr>
          <p:nvPr>
            <p:ph type="title"/>
          </p:nvPr>
        </p:nvSpPr>
        <p:spPr>
          <a:xfrm>
            <a:off x="1106118" y="761924"/>
            <a:ext cx="5938887" cy="778208"/>
          </a:xfrm>
        </p:spPr>
        <p:txBody>
          <a:bodyPr>
            <a:normAutofit/>
          </a:bodyPr>
          <a:lstStyle/>
          <a:p>
            <a:r>
              <a:rPr lang="en-US" dirty="0">
                <a:latin typeface="Lexend Deca Medium" pitchFamily="2" charset="77"/>
              </a:rPr>
              <a:t>Check In - What’s Next?</a:t>
            </a:r>
          </a:p>
        </p:txBody>
      </p:sp>
      <p:pic>
        <p:nvPicPr>
          <p:cNvPr id="3" name="Picture 2">
            <a:extLst>
              <a:ext uri="{FF2B5EF4-FFF2-40B4-BE49-F238E27FC236}">
                <a16:creationId xmlns:a16="http://schemas.microsoft.com/office/drawing/2014/main" id="{7CDE892E-42EE-6B92-572E-831A223E6206}"/>
              </a:ext>
            </a:extLst>
          </p:cNvPr>
          <p:cNvPicPr>
            <a:picLocks noChangeAspect="1"/>
          </p:cNvPicPr>
          <p:nvPr/>
        </p:nvPicPr>
        <p:blipFill>
          <a:blip r:embed="rId3"/>
          <a:stretch>
            <a:fillRect/>
          </a:stretch>
        </p:blipFill>
        <p:spPr>
          <a:xfrm>
            <a:off x="4709160" y="2439211"/>
            <a:ext cx="3505200" cy="3505200"/>
          </a:xfrm>
          <a:prstGeom prst="rect">
            <a:avLst/>
          </a:prstGeom>
        </p:spPr>
      </p:pic>
      <p:sp>
        <p:nvSpPr>
          <p:cNvPr id="4" name="Content Placeholder 2">
            <a:extLst>
              <a:ext uri="{FF2B5EF4-FFF2-40B4-BE49-F238E27FC236}">
                <a16:creationId xmlns:a16="http://schemas.microsoft.com/office/drawing/2014/main" id="{D7AE4F7F-FDEF-3FB2-D335-F61415D81DFC}"/>
              </a:ext>
            </a:extLst>
          </p:cNvPr>
          <p:cNvSpPr>
            <a:spLocks noGrp="1"/>
          </p:cNvSpPr>
          <p:nvPr>
            <p:ph idx="1"/>
          </p:nvPr>
        </p:nvSpPr>
        <p:spPr>
          <a:xfrm>
            <a:off x="980584" y="1527823"/>
            <a:ext cx="7418895" cy="5513057"/>
          </a:xfrm>
        </p:spPr>
        <p:txBody>
          <a:bodyPr>
            <a:normAutofit/>
          </a:bodyPr>
          <a:lstStyle/>
          <a:p>
            <a:pPr marL="0" indent="0">
              <a:lnSpc>
                <a:spcPct val="125000"/>
              </a:lnSpc>
              <a:spcBef>
                <a:spcPts val="1800"/>
              </a:spcBef>
              <a:buNone/>
            </a:pPr>
            <a:r>
              <a:rPr lang="en-US" sz="2000" dirty="0">
                <a:latin typeface="Lexend Deca Light" pitchFamily="2" charset="77"/>
              </a:rPr>
              <a:t>Let’s get this business started! </a:t>
            </a: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r>
              <a:rPr lang="en-US" sz="2000" dirty="0">
                <a:latin typeface="Lexend Deca Light" pitchFamily="2" charset="77"/>
              </a:rPr>
              <a:t>You will decide on your business name,			      learn how to design a logo and think 			           of a slogan.</a:t>
            </a: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endParaRPr lang="en-US" sz="2000" dirty="0">
              <a:latin typeface="Lexend Deca Light" pitchFamily="2" charset="77"/>
            </a:endParaRPr>
          </a:p>
          <a:p>
            <a:pPr marL="0" indent="0">
              <a:lnSpc>
                <a:spcPct val="125000"/>
              </a:lnSpc>
              <a:spcBef>
                <a:spcPts val="1800"/>
              </a:spcBef>
              <a:buNone/>
            </a:pPr>
            <a:endParaRPr lang="en-US" sz="2000" dirty="0">
              <a:latin typeface="Lexend Deca Light" pitchFamily="2" charset="77"/>
            </a:endParaRPr>
          </a:p>
        </p:txBody>
      </p:sp>
    </p:spTree>
    <p:extLst>
      <p:ext uri="{BB962C8B-B14F-4D97-AF65-F5344CB8AC3E}">
        <p14:creationId xmlns:p14="http://schemas.microsoft.com/office/powerpoint/2010/main" val="1287999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26F0-CD7B-B1D9-CFDF-E34DC0BE8C04}"/>
              </a:ext>
            </a:extLst>
          </p:cNvPr>
          <p:cNvSpPr>
            <a:spLocks noGrp="1"/>
          </p:cNvSpPr>
          <p:nvPr>
            <p:ph type="title"/>
          </p:nvPr>
        </p:nvSpPr>
        <p:spPr>
          <a:xfrm>
            <a:off x="980388" y="670484"/>
            <a:ext cx="5938887" cy="778208"/>
          </a:xfrm>
        </p:spPr>
        <p:txBody>
          <a:bodyPr/>
          <a:lstStyle/>
          <a:p>
            <a:r>
              <a:rPr lang="en-US" dirty="0">
                <a:latin typeface="Lexend Deca Medium" pitchFamily="2" charset="77"/>
              </a:rPr>
              <a:t>A Note to Teachers</a:t>
            </a:r>
          </a:p>
        </p:txBody>
      </p:sp>
      <p:sp>
        <p:nvSpPr>
          <p:cNvPr id="3" name="Content Placeholder 2">
            <a:extLst>
              <a:ext uri="{FF2B5EF4-FFF2-40B4-BE49-F238E27FC236}">
                <a16:creationId xmlns:a16="http://schemas.microsoft.com/office/drawing/2014/main" id="{D6232A28-1198-1337-260F-67EF8B086E15}"/>
              </a:ext>
            </a:extLst>
          </p:cNvPr>
          <p:cNvSpPr>
            <a:spLocks noGrp="1"/>
          </p:cNvSpPr>
          <p:nvPr>
            <p:ph idx="1"/>
          </p:nvPr>
        </p:nvSpPr>
        <p:spPr>
          <a:xfrm>
            <a:off x="1193139" y="1445774"/>
            <a:ext cx="6757722" cy="4736554"/>
          </a:xfrm>
        </p:spPr>
        <p:txBody>
          <a:bodyPr>
            <a:normAutofit/>
          </a:bodyPr>
          <a:lstStyle/>
          <a:p>
            <a:pPr marL="0" indent="0">
              <a:lnSpc>
                <a:spcPct val="120000"/>
              </a:lnSpc>
              <a:spcBef>
                <a:spcPts val="600"/>
              </a:spcBef>
              <a:buNone/>
            </a:pPr>
            <a:r>
              <a:rPr lang="en-US" sz="1400" dirty="0">
                <a:latin typeface="Lexend Deca Light" pitchFamily="2" charset="77"/>
              </a:rPr>
              <a:t>This lesson offers students a taste-testing experience and provides real-life practice of organizing data.  Students love this activity!</a:t>
            </a:r>
          </a:p>
          <a:p>
            <a:pPr marL="0" indent="0">
              <a:lnSpc>
                <a:spcPct val="120000"/>
              </a:lnSpc>
              <a:spcBef>
                <a:spcPts val="600"/>
              </a:spcBef>
              <a:buNone/>
            </a:pPr>
            <a:endParaRPr lang="en-US" sz="1400" dirty="0">
              <a:latin typeface="Lexend Deca Light" pitchFamily="2" charset="77"/>
            </a:endParaRPr>
          </a:p>
          <a:p>
            <a:pPr marL="0" indent="0">
              <a:lnSpc>
                <a:spcPct val="120000"/>
              </a:lnSpc>
              <a:spcBef>
                <a:spcPts val="600"/>
              </a:spcBef>
              <a:buNone/>
            </a:pPr>
            <a:r>
              <a:rPr lang="en-US" sz="1400" dirty="0">
                <a:latin typeface="Lexend Deca Light" pitchFamily="2" charset="77"/>
              </a:rPr>
              <a:t>If food in the classroom is a barrier, teachers across the province are having success with alternate approaches.</a:t>
            </a:r>
          </a:p>
          <a:p>
            <a:pPr>
              <a:lnSpc>
                <a:spcPct val="120000"/>
              </a:lnSpc>
              <a:spcBef>
                <a:spcPts val="600"/>
              </a:spcBef>
            </a:pPr>
            <a:r>
              <a:rPr lang="en-US" sz="1400" dirty="0">
                <a:latin typeface="Lexend Deca Light" pitchFamily="2" charset="77"/>
              </a:rPr>
              <a:t>Teachers can do the tasting for the students and describe in detail the taste and texture.  </a:t>
            </a:r>
          </a:p>
          <a:p>
            <a:pPr>
              <a:lnSpc>
                <a:spcPct val="120000"/>
              </a:lnSpc>
              <a:spcBef>
                <a:spcPts val="600"/>
              </a:spcBef>
            </a:pPr>
            <a:r>
              <a:rPr lang="en-US" sz="1400" dirty="0">
                <a:latin typeface="Lexend Deca Light" pitchFamily="2" charset="77"/>
              </a:rPr>
              <a:t>Students can analyze the granola bars from packaging and advertisements.</a:t>
            </a:r>
          </a:p>
          <a:p>
            <a:pPr marL="0" indent="0">
              <a:lnSpc>
                <a:spcPct val="120000"/>
              </a:lnSpc>
              <a:spcBef>
                <a:spcPts val="600"/>
              </a:spcBef>
              <a:buNone/>
            </a:pPr>
            <a:endParaRPr lang="en-US" sz="1400" dirty="0">
              <a:latin typeface="Lexend Deca Light" pitchFamily="2" charset="77"/>
            </a:endParaRPr>
          </a:p>
          <a:p>
            <a:pPr marL="0" indent="0">
              <a:lnSpc>
                <a:spcPct val="120000"/>
              </a:lnSpc>
              <a:spcBef>
                <a:spcPts val="600"/>
              </a:spcBef>
              <a:buNone/>
            </a:pPr>
            <a:r>
              <a:rPr lang="en-US" sz="1400" dirty="0">
                <a:latin typeface="Lexend Deca Light" pitchFamily="2" charset="77"/>
              </a:rPr>
              <a:t>Regardless, it’s a good idea to send a letter home to parents in advance. See the sample letter provided on the website.</a:t>
            </a:r>
          </a:p>
          <a:p>
            <a:pPr marL="0" indent="0">
              <a:buNone/>
            </a:pPr>
            <a:r>
              <a:rPr lang="en-US" sz="1400" dirty="0">
                <a:latin typeface="Lexend Deca Light" pitchFamily="2" charset="77"/>
              </a:rPr>
              <a:t>PRO TIP: </a:t>
            </a:r>
            <a:r>
              <a:rPr lang="en-CA" sz="1400" kern="0" dirty="0">
                <a:effectLst/>
                <a:latin typeface="Lexend Deca Light" pitchFamily="2" charset="77"/>
                <a:ea typeface="Calibri" panose="020F0502020204030204" pitchFamily="34" charset="0"/>
              </a:rPr>
              <a:t>Be sure you have enough bars </a:t>
            </a:r>
            <a:r>
              <a:rPr lang="en-CA" sz="1400" u="sng" kern="0" dirty="0">
                <a:effectLst/>
                <a:latin typeface="Lexend Deca Light" pitchFamily="2" charset="77"/>
                <a:ea typeface="Calibri" panose="020F0502020204030204" pitchFamily="34" charset="0"/>
              </a:rPr>
              <a:t>for each group to get one</a:t>
            </a:r>
            <a:r>
              <a:rPr lang="en-CA" sz="1400" kern="0" dirty="0">
                <a:effectLst/>
                <a:latin typeface="Lexend Deca Light" pitchFamily="2" charset="77"/>
                <a:ea typeface="Calibri" panose="020F0502020204030204" pitchFamily="34" charset="0"/>
              </a:rPr>
              <a:t> (no sharing among groups) or pre-cut. Both approaches work, but having groups share bars is chaotic.</a:t>
            </a:r>
            <a:endParaRPr lang="en-US" sz="1400" dirty="0">
              <a:latin typeface="Lexend Deca Light" pitchFamily="2" charset="77"/>
            </a:endParaRPr>
          </a:p>
        </p:txBody>
      </p:sp>
    </p:spTree>
    <p:extLst>
      <p:ext uri="{BB962C8B-B14F-4D97-AF65-F5344CB8AC3E}">
        <p14:creationId xmlns:p14="http://schemas.microsoft.com/office/powerpoint/2010/main" val="2684572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EB655-AAE3-1CDA-D452-394E766A0E81}"/>
              </a:ext>
            </a:extLst>
          </p:cNvPr>
          <p:cNvSpPr>
            <a:spLocks noGrp="1"/>
          </p:cNvSpPr>
          <p:nvPr>
            <p:ph type="title"/>
          </p:nvPr>
        </p:nvSpPr>
        <p:spPr>
          <a:xfrm>
            <a:off x="1135989" y="716204"/>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A60760B5-C01C-965E-4986-692080CE8F85}"/>
              </a:ext>
            </a:extLst>
          </p:cNvPr>
          <p:cNvSpPr>
            <a:spLocks noGrp="1"/>
          </p:cNvSpPr>
          <p:nvPr>
            <p:ph idx="1"/>
          </p:nvPr>
        </p:nvSpPr>
        <p:spPr>
          <a:xfrm>
            <a:off x="1135989" y="1494413"/>
            <a:ext cx="6872022" cy="4152008"/>
          </a:xfrm>
        </p:spPr>
        <p:txBody>
          <a:bodyPr>
            <a:noAutofit/>
          </a:bodyPr>
          <a:lstStyle/>
          <a:p>
            <a:pPr marL="342900" lvl="0" indent="-342900">
              <a:lnSpc>
                <a:spcPct val="120000"/>
              </a:lnSpc>
              <a:spcBef>
                <a:spcPts val="1800"/>
              </a:spcBef>
              <a:buFont typeface="Symbol" pitchFamily="2" charset="2"/>
              <a:buChar char=""/>
            </a:pPr>
            <a:r>
              <a:rPr lang="en-CA" sz="1600" dirty="0">
                <a:effectLst/>
                <a:latin typeface="Lexend Deca Light" pitchFamily="2" charset="77"/>
                <a:ea typeface="Calibri" panose="020F0502020204030204" pitchFamily="34" charset="0"/>
                <a:cs typeface="Calibri" panose="020F0502020204030204" pitchFamily="34" charset="0"/>
              </a:rPr>
              <a:t>Transferable Skills: Innovation, Creativity, and Entrepreneurship</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342900" indent="-342900">
              <a:lnSpc>
                <a:spcPct val="120000"/>
              </a:lnSpc>
              <a:spcBef>
                <a:spcPts val="1800"/>
              </a:spcBef>
              <a:buFont typeface="Symbol" pitchFamily="2" charset="2"/>
              <a:buChar char=""/>
            </a:pPr>
            <a:r>
              <a:rPr lang="en-CA" sz="1600" dirty="0">
                <a:effectLst/>
                <a:latin typeface="Lexend Deca Light" pitchFamily="2" charset="77"/>
                <a:ea typeface="Calibri" panose="020F0502020204030204" pitchFamily="34" charset="0"/>
                <a:cs typeface="Times New Roman" panose="02020603050405020304" pitchFamily="18" charset="0"/>
              </a:rPr>
              <a:t>Ontario Mathematics Curriculum Strand C Algebra – Modelling;  D Data; and E Spatial Sense</a:t>
            </a:r>
          </a:p>
          <a:p>
            <a:pPr marL="800100" lvl="1" indent="-342900">
              <a:lnSpc>
                <a:spcPct val="120000"/>
              </a:lnSpc>
              <a:spcBef>
                <a:spcPts val="1800"/>
              </a:spcBef>
              <a:buFont typeface="Symbol" pitchFamily="2" charset="2"/>
              <a:buChar char=""/>
            </a:pPr>
            <a:r>
              <a:rPr lang="en-CA" sz="1600" dirty="0">
                <a:latin typeface="Lexend Deca Light" pitchFamily="2" charset="77"/>
                <a:ea typeface="Calibri" panose="020F0502020204030204" pitchFamily="34" charset="0"/>
                <a:cs typeface="Times New Roman" panose="02020603050405020304" pitchFamily="18" charset="0"/>
              </a:rPr>
              <a:t>D1.2 Collect data through observations, experiments, and interviews to answer questions of interest that focus on qualitative and quantitative data, and organize the data using tables</a:t>
            </a:r>
          </a:p>
          <a:p>
            <a:pPr marL="800100" lvl="1" indent="-342900">
              <a:lnSpc>
                <a:spcPct val="120000"/>
              </a:lnSpc>
              <a:spcBef>
                <a:spcPts val="1800"/>
              </a:spcBef>
              <a:buFont typeface="Symbol" pitchFamily="2" charset="2"/>
              <a:buChar char=""/>
            </a:pPr>
            <a:r>
              <a:rPr lang="en-CA" sz="1600" dirty="0">
                <a:effectLst/>
                <a:latin typeface="Lexend Deca Light" pitchFamily="2" charset="77"/>
                <a:ea typeface="Calibri" panose="020F0502020204030204" pitchFamily="34" charset="0"/>
                <a:cs typeface="Times New Roman" panose="02020603050405020304" pitchFamily="18" charset="0"/>
              </a:rPr>
              <a:t>E2.5 Use various units</a:t>
            </a:r>
            <a:r>
              <a:rPr lang="en-CA" sz="1600" dirty="0">
                <a:latin typeface="Lexend Deca Light" pitchFamily="2" charset="77"/>
                <a:ea typeface="Calibri" panose="020F0502020204030204" pitchFamily="34" charset="0"/>
                <a:cs typeface="Times New Roman" panose="02020603050405020304" pitchFamily="18" charset="0"/>
              </a:rPr>
              <a:t> of different sizes to measure the same attribute of a given item.</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342900" lvl="0" indent="-342900">
              <a:lnSpc>
                <a:spcPct val="120000"/>
              </a:lnSpc>
              <a:spcBef>
                <a:spcPts val="1800"/>
              </a:spcBef>
              <a:buFont typeface="Symbol" pitchFamily="2" charset="2"/>
              <a:buChar char=""/>
            </a:pPr>
            <a:r>
              <a:rPr lang="en-CA" sz="1600" dirty="0">
                <a:effectLst/>
                <a:latin typeface="Lexend Deca Light" pitchFamily="2" charset="77"/>
                <a:ea typeface="Calibri" panose="020F0502020204030204" pitchFamily="34" charset="0"/>
                <a:cs typeface="Calibri" panose="020F0502020204030204" pitchFamily="34" charset="0"/>
              </a:rPr>
              <a:t>Ontario Health and Physical Education Curriculum Strand D Healthy Living. </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742950" lvl="1" indent="-285750">
              <a:lnSpc>
                <a:spcPct val="120000"/>
              </a:lnSpc>
              <a:spcBef>
                <a:spcPts val="1800"/>
              </a:spcBef>
              <a:buFont typeface="Courier New" panose="02070309020205020404" pitchFamily="49" charset="0"/>
              <a:buChar char="o"/>
            </a:pPr>
            <a:r>
              <a:rPr lang="en-CA" sz="1600" dirty="0">
                <a:effectLst/>
                <a:latin typeface="Lexend Deca Light" pitchFamily="2" charset="77"/>
                <a:ea typeface="Calibri" panose="020F0502020204030204" pitchFamily="34" charset="0"/>
                <a:cs typeface="Calibri" panose="020F0502020204030204" pitchFamily="34" charset="0"/>
              </a:rPr>
              <a:t>D3.1 </a:t>
            </a:r>
            <a:r>
              <a:rPr lang="en-CA" sz="1600" dirty="0">
                <a:solidFill>
                  <a:srgbClr val="000000"/>
                </a:solidFill>
                <a:effectLst/>
                <a:latin typeface="Lexend Deca Light" pitchFamily="2" charset="77"/>
                <a:ea typeface="Calibri" panose="020F0502020204030204" pitchFamily="34" charset="0"/>
                <a:cs typeface="Times New Roman" panose="02020603050405020304" pitchFamily="18" charset="0"/>
              </a:rPr>
              <a:t>Explain how local foods and foods from various cultures can be used to expand the range of healthy eating choices </a:t>
            </a:r>
            <a:endParaRPr lang="en-CA" sz="1600" dirty="0">
              <a:effectLst/>
              <a:latin typeface="Lexend Deca Ligh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2848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A7F17B1F-0B8D-5542-7D3B-B76D4F731F3E}"/>
              </a:ext>
            </a:extLst>
          </p:cNvPr>
          <p:cNvSpPr>
            <a:spLocks noGrp="1"/>
          </p:cNvSpPr>
          <p:nvPr>
            <p:ph idx="1"/>
          </p:nvPr>
        </p:nvSpPr>
        <p:spPr>
          <a:xfrm>
            <a:off x="823076" y="4925564"/>
            <a:ext cx="7588577" cy="796506"/>
          </a:xfrm>
        </p:spPr>
        <p:txBody>
          <a:bodyPr>
            <a:normAutofit fontScale="85000" lnSpcReduction="20000"/>
          </a:bodyPr>
          <a:lstStyle/>
          <a:p>
            <a:r>
              <a:rPr lang="en-US" dirty="0">
                <a:latin typeface="Lexend Deca Medium" pitchFamily="2" charset="77"/>
              </a:rPr>
              <a:t>Stage 2</a:t>
            </a:r>
          </a:p>
          <a:p>
            <a:r>
              <a:rPr lang="en-US" dirty="0">
                <a:latin typeface="Lexend Deca Medium" pitchFamily="2" charset="77"/>
              </a:rPr>
              <a:t>Lesson 1 - Analyzing the </a:t>
            </a:r>
            <a:r>
              <a:rPr lang="en-CA" dirty="0">
                <a:latin typeface="Lexend Deca Medium" pitchFamily="2" charset="77"/>
              </a:rPr>
              <a:t>Competition</a:t>
            </a:r>
          </a:p>
        </p:txBody>
      </p:sp>
      <p:sp>
        <p:nvSpPr>
          <p:cNvPr id="9" name="Rectangle 8">
            <a:extLst>
              <a:ext uri="{FF2B5EF4-FFF2-40B4-BE49-F238E27FC236}">
                <a16:creationId xmlns:a16="http://schemas.microsoft.com/office/drawing/2014/main" id="{6DB77FA0-C5C6-C5B4-CFF9-C20B98E5541F}"/>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52C4BB8F-6629-94E3-96C4-FEA74486B616}"/>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2822397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254905" y="794602"/>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254905" y="1706879"/>
            <a:ext cx="6608936" cy="4774971"/>
          </a:xfrm>
        </p:spPr>
        <p:txBody>
          <a:bodyPr>
            <a:normAutofit/>
          </a:bodyPr>
          <a:lstStyle/>
          <a:p>
            <a:pPr>
              <a:lnSpc>
                <a:spcPct val="125000"/>
              </a:lnSpc>
              <a:spcBef>
                <a:spcPts val="2400"/>
              </a:spcBef>
            </a:pPr>
            <a:r>
              <a:rPr lang="en-US" sz="2000" dirty="0">
                <a:latin typeface="Lexend Deca Light" pitchFamily="2" charset="77"/>
              </a:rPr>
              <a:t>Analyze existing granola bars in the market.</a:t>
            </a:r>
          </a:p>
          <a:p>
            <a:pPr>
              <a:lnSpc>
                <a:spcPct val="125000"/>
              </a:lnSpc>
              <a:spcBef>
                <a:spcPts val="2400"/>
              </a:spcBef>
            </a:pPr>
            <a:r>
              <a:rPr lang="en-US" sz="2000" dirty="0">
                <a:latin typeface="Lexend Deca Light" pitchFamily="2" charset="77"/>
              </a:rPr>
              <a:t>Participate in a poll to determine the most popular </a:t>
            </a:r>
            <a:r>
              <a:rPr lang="en-US" sz="2000" dirty="0" err="1">
                <a:latin typeface="Lexend Deca Light" pitchFamily="2" charset="77"/>
              </a:rPr>
              <a:t>flavours</a:t>
            </a:r>
            <a:r>
              <a:rPr lang="en-US" sz="2000" dirty="0">
                <a:latin typeface="Lexend Deca Light" pitchFamily="2" charset="77"/>
              </a:rPr>
              <a:t>. </a:t>
            </a:r>
          </a:p>
          <a:p>
            <a:pPr>
              <a:lnSpc>
                <a:spcPct val="125000"/>
              </a:lnSpc>
              <a:spcBef>
                <a:spcPts val="2400"/>
              </a:spcBef>
            </a:pPr>
            <a:r>
              <a:rPr lang="en-US" sz="2000" dirty="0">
                <a:latin typeface="Lexend Deca Light" pitchFamily="2" charset="77"/>
              </a:rPr>
              <a:t>Use this information as a guide for creating our granola bars.</a:t>
            </a:r>
            <a:endParaRPr lang="en-CA" sz="2000" dirty="0">
              <a:latin typeface="Lexend Deca Light" pitchFamily="2" charset="77"/>
            </a:endParaRPr>
          </a:p>
        </p:txBody>
      </p:sp>
      <p:pic>
        <p:nvPicPr>
          <p:cNvPr id="4" name="Picture 3" descr="A picture containing text, sign, vector graphics&#10;&#10;Description automatically generated">
            <a:extLst>
              <a:ext uri="{FF2B5EF4-FFF2-40B4-BE49-F238E27FC236}">
                <a16:creationId xmlns:a16="http://schemas.microsoft.com/office/drawing/2014/main" id="{FEFD95B1-2491-40E7-9E8C-44D43AFE7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555374">
            <a:off x="6601752" y="4530410"/>
            <a:ext cx="2148844" cy="2144272"/>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27607-F494-17C1-4F2F-6C36F4E7A197}"/>
              </a:ext>
            </a:extLst>
          </p:cNvPr>
          <p:cNvSpPr>
            <a:spLocks noGrp="1"/>
          </p:cNvSpPr>
          <p:nvPr>
            <p:ph type="title"/>
          </p:nvPr>
        </p:nvSpPr>
        <p:spPr/>
        <p:txBody>
          <a:bodyPr/>
          <a:lstStyle/>
          <a:p>
            <a:r>
              <a:rPr lang="en-US" dirty="0">
                <a:latin typeface="Lexend Deca Medium" pitchFamily="2" charset="77"/>
              </a:rPr>
              <a:t>Minds On!</a:t>
            </a:r>
            <a:endParaRPr lang="en-US" dirty="0"/>
          </a:p>
        </p:txBody>
      </p:sp>
      <p:pic>
        <p:nvPicPr>
          <p:cNvPr id="5" name="Picture 4">
            <a:extLst>
              <a:ext uri="{FF2B5EF4-FFF2-40B4-BE49-F238E27FC236}">
                <a16:creationId xmlns:a16="http://schemas.microsoft.com/office/drawing/2014/main" id="{1CEA4585-802C-F6B8-8AB8-988A94D7E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6157" y="1857870"/>
            <a:ext cx="3091685" cy="2306687"/>
          </a:xfrm>
          <a:prstGeom prst="rect">
            <a:avLst/>
          </a:prstGeom>
        </p:spPr>
      </p:pic>
      <p:sp>
        <p:nvSpPr>
          <p:cNvPr id="6" name="TextBox 5">
            <a:extLst>
              <a:ext uri="{FF2B5EF4-FFF2-40B4-BE49-F238E27FC236}">
                <a16:creationId xmlns:a16="http://schemas.microsoft.com/office/drawing/2014/main" id="{39D3F1DA-F656-7C75-BDCD-042ECF4ED8C0}"/>
              </a:ext>
            </a:extLst>
          </p:cNvPr>
          <p:cNvSpPr txBox="1"/>
          <p:nvPr/>
        </p:nvSpPr>
        <p:spPr>
          <a:xfrm>
            <a:off x="2476393" y="4503369"/>
            <a:ext cx="4381328" cy="707886"/>
          </a:xfrm>
          <a:prstGeom prst="rect">
            <a:avLst/>
          </a:prstGeom>
          <a:noFill/>
        </p:spPr>
        <p:txBody>
          <a:bodyPr wrap="none" rtlCol="0">
            <a:spAutoFit/>
          </a:bodyPr>
          <a:lstStyle/>
          <a:p>
            <a:pPr algn="ctr"/>
            <a:r>
              <a:rPr lang="en-US" sz="2000" dirty="0">
                <a:solidFill>
                  <a:srgbClr val="F09252"/>
                </a:solidFill>
                <a:latin typeface="Lexend Deca Light" pitchFamily="2" charset="77"/>
              </a:rPr>
              <a:t>What do you think market research is?</a:t>
            </a:r>
          </a:p>
          <a:p>
            <a:pPr algn="ctr"/>
            <a:r>
              <a:rPr lang="en-US" sz="2000" dirty="0">
                <a:solidFill>
                  <a:srgbClr val="F09252"/>
                </a:solidFill>
                <a:latin typeface="Lexend Deca Light" pitchFamily="2" charset="77"/>
              </a:rPr>
              <a:t>Why might the cat have this expression?</a:t>
            </a:r>
            <a:endParaRPr lang="en-US" sz="2000" dirty="0">
              <a:solidFill>
                <a:srgbClr val="F09252"/>
              </a:solidFill>
            </a:endParaRPr>
          </a:p>
        </p:txBody>
      </p:sp>
    </p:spTree>
    <p:extLst>
      <p:ext uri="{BB962C8B-B14F-4D97-AF65-F5344CB8AC3E}">
        <p14:creationId xmlns:p14="http://schemas.microsoft.com/office/powerpoint/2010/main" val="671062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6B96C0E3-F821-46CE-9835-5586ECEE60F8}"/>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4023" b="4023"/>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8" name="Picture 7">
            <a:extLst>
              <a:ext uri="{FF2B5EF4-FFF2-40B4-BE49-F238E27FC236}">
                <a16:creationId xmlns:a16="http://schemas.microsoft.com/office/drawing/2014/main" id="{827C5E02-DC1A-4A51-BEB4-C80B52E6B834}"/>
              </a:ext>
            </a:extLst>
          </p:cNvPr>
          <p:cNvPicPr>
            <a:picLocks noChangeAspect="1"/>
          </p:cNvPicPr>
          <p:nvPr/>
        </p:nvPicPr>
        <p:blipFill>
          <a:blip r:embed="rId4">
            <a:extLst>
              <a:ext uri="{28A0092B-C50C-407E-A947-70E740481C1C}">
                <a14:useLocalDpi xmlns:a14="http://schemas.microsoft.com/office/drawing/2010/main" val="0"/>
              </a:ext>
            </a:extLst>
          </a:blip>
          <a:srcRect t="3998" b="3998"/>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Rounded Corners 15">
            <a:extLst>
              <a:ext uri="{FF2B5EF4-FFF2-40B4-BE49-F238E27FC236}">
                <a16:creationId xmlns:a16="http://schemas.microsoft.com/office/drawing/2014/main" id="{9C515114-F8F4-49AE-ADE3-01A1F0FEA531}"/>
              </a:ext>
            </a:extLst>
          </p:cNvPr>
          <p:cNvSpPr/>
          <p:nvPr/>
        </p:nvSpPr>
        <p:spPr>
          <a:xfrm>
            <a:off x="250315" y="571350"/>
            <a:ext cx="4715223" cy="571515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itle 3">
            <a:extLst>
              <a:ext uri="{FF2B5EF4-FFF2-40B4-BE49-F238E27FC236}">
                <a16:creationId xmlns:a16="http://schemas.microsoft.com/office/drawing/2014/main" id="{D024FCC5-6149-459D-AFB5-501D52AEC423}"/>
              </a:ext>
            </a:extLst>
          </p:cNvPr>
          <p:cNvSpPr>
            <a:spLocks noGrp="1"/>
          </p:cNvSpPr>
          <p:nvPr>
            <p:ph type="title"/>
          </p:nvPr>
        </p:nvSpPr>
        <p:spPr>
          <a:xfrm>
            <a:off x="583440" y="907571"/>
            <a:ext cx="4382098" cy="787633"/>
          </a:xfrm>
        </p:spPr>
        <p:txBody>
          <a:bodyPr vert="horz" lIns="91440" tIns="45720" rIns="91440" bIns="45720" rtlCol="0" anchor="ctr">
            <a:normAutofit/>
          </a:bodyPr>
          <a:lstStyle/>
          <a:p>
            <a:r>
              <a:rPr lang="en-US" sz="3000" kern="1200" dirty="0">
                <a:latin typeface="Lexend Deca Medium" pitchFamily="2" charset="77"/>
              </a:rPr>
              <a:t>Analyzing the Competition</a:t>
            </a:r>
          </a:p>
        </p:txBody>
      </p:sp>
      <p:sp>
        <p:nvSpPr>
          <p:cNvPr id="3" name="Rectangle 2">
            <a:extLst>
              <a:ext uri="{FF2B5EF4-FFF2-40B4-BE49-F238E27FC236}">
                <a16:creationId xmlns:a16="http://schemas.microsoft.com/office/drawing/2014/main" id="{40370BC9-178D-40D4-A59E-ECD846176F37}"/>
              </a:ext>
            </a:extLst>
          </p:cNvPr>
          <p:cNvSpPr/>
          <p:nvPr/>
        </p:nvSpPr>
        <p:spPr>
          <a:xfrm>
            <a:off x="336042" y="2103120"/>
            <a:ext cx="3670146" cy="1787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440217" y="2031425"/>
            <a:ext cx="4254413" cy="4015523"/>
          </a:xfrm>
        </p:spPr>
        <p:txBody>
          <a:bodyPr vert="horz" lIns="91440" tIns="45720" rIns="91440" bIns="45720" rtlCol="0">
            <a:normAutofit/>
          </a:bodyPr>
          <a:lstStyle/>
          <a:p>
            <a:pPr>
              <a:lnSpc>
                <a:spcPct val="125000"/>
              </a:lnSpc>
              <a:spcBef>
                <a:spcPts val="2400"/>
              </a:spcBef>
            </a:pPr>
            <a:r>
              <a:rPr lang="en-US" sz="2000" dirty="0">
                <a:latin typeface="Lexend Deca Light" pitchFamily="2" charset="77"/>
              </a:rPr>
              <a:t>We are going to taste test some of the granola bars we can buy so you can assess your competition and think of ways to convince customers to try your new granola bars instead.</a:t>
            </a:r>
          </a:p>
          <a:p>
            <a:pPr>
              <a:lnSpc>
                <a:spcPct val="125000"/>
              </a:lnSpc>
              <a:spcBef>
                <a:spcPts val="2400"/>
              </a:spcBef>
            </a:pPr>
            <a:r>
              <a:rPr lang="en-US" sz="2000" dirty="0">
                <a:solidFill>
                  <a:schemeClr val="accent2"/>
                </a:solidFill>
                <a:latin typeface="Lexend Deca Medium" pitchFamily="2" charset="77"/>
              </a:rPr>
              <a:t>Talk to your partner: what features of granola bars should we analyze? </a:t>
            </a:r>
          </a:p>
        </p:txBody>
      </p:sp>
      <p:cxnSp>
        <p:nvCxnSpPr>
          <p:cNvPr id="7" name="Straight Connector 6">
            <a:extLst>
              <a:ext uri="{FF2B5EF4-FFF2-40B4-BE49-F238E27FC236}">
                <a16:creationId xmlns:a16="http://schemas.microsoft.com/office/drawing/2014/main" id="{09280138-C0A8-4401-9B95-C46422D1A086}"/>
              </a:ext>
            </a:extLst>
          </p:cNvPr>
          <p:cNvCxnSpPr/>
          <p:nvPr/>
        </p:nvCxnSpPr>
        <p:spPr>
          <a:xfrm>
            <a:off x="712934" y="178775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0649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B03B-99D2-4E6B-8C36-2AE7DEF4A335}"/>
              </a:ext>
            </a:extLst>
          </p:cNvPr>
          <p:cNvSpPr>
            <a:spLocks noGrp="1"/>
          </p:cNvSpPr>
          <p:nvPr>
            <p:ph type="title"/>
          </p:nvPr>
        </p:nvSpPr>
        <p:spPr>
          <a:xfrm>
            <a:off x="980584" y="566003"/>
            <a:ext cx="5938887" cy="786548"/>
          </a:xfrm>
        </p:spPr>
        <p:txBody>
          <a:bodyPr/>
          <a:lstStyle/>
          <a:p>
            <a:r>
              <a:rPr lang="en-US" dirty="0">
                <a:latin typeface="Lexend Deca Medium" pitchFamily="2" charset="77"/>
              </a:rPr>
              <a:t>Taste Testing</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F8697035-C926-4F87-80B4-C2D853ED7775}"/>
              </a:ext>
            </a:extLst>
          </p:cNvPr>
          <p:cNvSpPr>
            <a:spLocks noGrp="1"/>
          </p:cNvSpPr>
          <p:nvPr>
            <p:ph idx="1"/>
          </p:nvPr>
        </p:nvSpPr>
        <p:spPr>
          <a:xfrm>
            <a:off x="980584" y="1352550"/>
            <a:ext cx="7491763" cy="4714875"/>
          </a:xfrm>
        </p:spPr>
        <p:txBody>
          <a:bodyPr>
            <a:noAutofit/>
          </a:bodyPr>
          <a:lstStyle/>
          <a:p>
            <a:pPr marL="0" indent="0">
              <a:lnSpc>
                <a:spcPct val="125000"/>
              </a:lnSpc>
              <a:spcBef>
                <a:spcPts val="2400"/>
              </a:spcBef>
              <a:buClr>
                <a:schemeClr val="dk1"/>
              </a:buClr>
              <a:buSzPts val="1800"/>
              <a:buNone/>
            </a:pPr>
            <a:r>
              <a:rPr lang="en-US" sz="1800" dirty="0">
                <a:latin typeface="Lexend Deca Light" pitchFamily="2" charset="77"/>
                <a:ea typeface="Calibri"/>
                <a:cs typeface="Calibri"/>
                <a:sym typeface="Calibri"/>
              </a:rPr>
              <a:t>You will be given a small piece of bars A - E. </a:t>
            </a:r>
            <a:br>
              <a:rPr lang="en-US" sz="1800" dirty="0">
                <a:latin typeface="Lexend Deca Light" pitchFamily="2" charset="77"/>
                <a:ea typeface="Calibri"/>
                <a:cs typeface="Calibri"/>
                <a:sym typeface="Calibri"/>
              </a:rPr>
            </a:br>
            <a:r>
              <a:rPr lang="en-US" sz="1800" dirty="0">
                <a:latin typeface="Lexend Deca Light" pitchFamily="2" charset="77"/>
                <a:ea typeface="Calibri"/>
                <a:cs typeface="Calibri"/>
                <a:sym typeface="Calibri"/>
              </a:rPr>
              <a:t>Your task is to fill in the table and rate each bar out of five.   </a:t>
            </a:r>
          </a:p>
        </p:txBody>
      </p:sp>
      <p:pic>
        <p:nvPicPr>
          <p:cNvPr id="7" name="Picture 6" descr="A white and orange squares&#10;&#10;Description automatically generated with medium confidence">
            <a:extLst>
              <a:ext uri="{FF2B5EF4-FFF2-40B4-BE49-F238E27FC236}">
                <a16:creationId xmlns:a16="http://schemas.microsoft.com/office/drawing/2014/main" id="{109697FC-BD21-7807-5629-917CD042B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265" y="2388870"/>
            <a:ext cx="6127745" cy="3471154"/>
          </a:xfrm>
          <a:prstGeom prst="rect">
            <a:avLst/>
          </a:prstGeom>
        </p:spPr>
      </p:pic>
    </p:spTree>
    <p:extLst>
      <p:ext uri="{BB962C8B-B14F-4D97-AF65-F5344CB8AC3E}">
        <p14:creationId xmlns:p14="http://schemas.microsoft.com/office/powerpoint/2010/main" val="2708386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A8261C-7B0F-8E3D-E5C9-4C66A1F57719}"/>
              </a:ext>
            </a:extLst>
          </p:cNvPr>
          <p:cNvSpPr>
            <a:spLocks noGrp="1"/>
          </p:cNvSpPr>
          <p:nvPr>
            <p:ph type="title"/>
          </p:nvPr>
        </p:nvSpPr>
        <p:spPr>
          <a:xfrm>
            <a:off x="1117548" y="758858"/>
            <a:ext cx="5948314" cy="778208"/>
          </a:xfrm>
        </p:spPr>
        <p:txBody>
          <a:bodyPr/>
          <a:lstStyle/>
          <a:p>
            <a:r>
              <a:rPr lang="en-US" dirty="0">
                <a:latin typeface="Lexend Deca Medium" pitchFamily="2" charset="77"/>
              </a:rPr>
              <a:t>Taste Testing Safety </a:t>
            </a:r>
          </a:p>
        </p:txBody>
      </p:sp>
      <p:sp>
        <p:nvSpPr>
          <p:cNvPr id="4" name="Content Placeholder 3">
            <a:extLst>
              <a:ext uri="{FF2B5EF4-FFF2-40B4-BE49-F238E27FC236}">
                <a16:creationId xmlns:a16="http://schemas.microsoft.com/office/drawing/2014/main" id="{B83D1930-0F24-A1CB-BC10-1A63D9FC0E9B}"/>
              </a:ext>
            </a:extLst>
          </p:cNvPr>
          <p:cNvSpPr>
            <a:spLocks noGrp="1"/>
          </p:cNvSpPr>
          <p:nvPr>
            <p:ph idx="1"/>
          </p:nvPr>
        </p:nvSpPr>
        <p:spPr>
          <a:xfrm>
            <a:off x="1117548" y="1703070"/>
            <a:ext cx="6734862" cy="4396072"/>
          </a:xfrm>
        </p:spPr>
        <p:txBody>
          <a:bodyPr>
            <a:normAutofit/>
          </a:bodyPr>
          <a:lstStyle/>
          <a:p>
            <a:pPr marL="0" indent="0">
              <a:buNone/>
            </a:pPr>
            <a:r>
              <a:rPr lang="en-US" sz="2000" dirty="0">
                <a:latin typeface="Lexend Deca Light" pitchFamily="2" charset="77"/>
              </a:rPr>
              <a:t>Taste testing is sampling, not eating.</a:t>
            </a:r>
          </a:p>
          <a:p>
            <a:pPr marL="0" indent="0">
              <a:buNone/>
            </a:pPr>
            <a:endParaRPr lang="en-US" sz="2000" dirty="0">
              <a:latin typeface="Lexend Deca Light" pitchFamily="2" charset="77"/>
            </a:endParaRPr>
          </a:p>
          <a:p>
            <a:pPr marL="0" indent="0">
              <a:buNone/>
            </a:pPr>
            <a:r>
              <a:rPr lang="en-US" sz="2000" dirty="0">
                <a:latin typeface="Lexend Deca Light" pitchFamily="2" charset="77"/>
              </a:rPr>
              <a:t>When we taste test, we want to be sure to keep ourselves and our classmates safe.  </a:t>
            </a:r>
          </a:p>
          <a:p>
            <a:pPr marL="0" indent="0">
              <a:buNone/>
            </a:pPr>
            <a:endParaRPr lang="en-US" sz="2000" dirty="0">
              <a:latin typeface="Lexend Deca Light" pitchFamily="2" charset="77"/>
            </a:endParaRPr>
          </a:p>
          <a:p>
            <a:pPr marL="0" indent="0">
              <a:buNone/>
            </a:pPr>
            <a:r>
              <a:rPr lang="en-US" sz="2000" dirty="0">
                <a:solidFill>
                  <a:schemeClr val="accent2"/>
                </a:solidFill>
                <a:latin typeface="Lexend Deca Light" pitchFamily="2" charset="77"/>
              </a:rPr>
              <a:t>Talk to your partner: what do we need to think about when we are working with food?</a:t>
            </a:r>
          </a:p>
        </p:txBody>
      </p:sp>
    </p:spTree>
    <p:extLst>
      <p:ext uri="{BB962C8B-B14F-4D97-AF65-F5344CB8AC3E}">
        <p14:creationId xmlns:p14="http://schemas.microsoft.com/office/powerpoint/2010/main" val="8702553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6468</TotalTime>
  <Words>1974</Words>
  <Application>Microsoft Office PowerPoint</Application>
  <PresentationFormat>On-screen Show (4:3)</PresentationFormat>
  <Paragraphs>214</Paragraphs>
  <Slides>19</Slides>
  <Notes>19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19</vt:i4>
      </vt:variant>
    </vt:vector>
  </HeadingPairs>
  <TitlesOfParts>
    <vt:vector size="33" baseType="lpstr">
      <vt:lpstr>Arial</vt:lpstr>
      <vt:lpstr>Arial Rounded MT Bold</vt:lpstr>
      <vt:lpstr>Calibri</vt:lpstr>
      <vt:lpstr>Courier New</vt:lpstr>
      <vt:lpstr>Helvetica</vt:lpstr>
      <vt:lpstr>IIKLH K+ Arial MT</vt:lpstr>
      <vt:lpstr>Lexend Deca Light</vt:lpstr>
      <vt:lpstr>Lexend Deca Medium</vt:lpstr>
      <vt:lpstr>Lexend Deca SemiBold</vt:lpstr>
      <vt:lpstr>Roboto</vt:lpstr>
      <vt:lpstr>Symbol</vt:lpstr>
      <vt:lpstr>Times</vt:lpstr>
      <vt:lpstr>TimesNewRomanPSMT</vt:lpstr>
      <vt:lpstr>Office Theme</vt:lpstr>
      <vt:lpstr>PowerPoint Presentation</vt:lpstr>
      <vt:lpstr>A Note to Teachers</vt:lpstr>
      <vt:lpstr>Expectations</vt:lpstr>
      <vt:lpstr>PowerPoint Presentation</vt:lpstr>
      <vt:lpstr>Learning Goals</vt:lpstr>
      <vt:lpstr>Minds On!</vt:lpstr>
      <vt:lpstr>Analyzing the Competition</vt:lpstr>
      <vt:lpstr>Taste Testing</vt:lpstr>
      <vt:lpstr>Taste Testing Safety </vt:lpstr>
      <vt:lpstr>Respecting Others</vt:lpstr>
      <vt:lpstr>Adjectives</vt:lpstr>
      <vt:lpstr>Measuring Size</vt:lpstr>
      <vt:lpstr>Action: Let’s Taste!</vt:lpstr>
      <vt:lpstr>Taste Testing</vt:lpstr>
      <vt:lpstr>Classroom Tally</vt:lpstr>
      <vt:lpstr>Interpreting the Data</vt:lpstr>
      <vt:lpstr>Bonus! Ingredients</vt:lpstr>
      <vt:lpstr>PowerPoint Presentation</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Brianne Curtis</cp:lastModifiedBy>
  <cp:revision>147</cp:revision>
  <cp:lastPrinted>2022-11-18T16:38:53Z</cp:lastPrinted>
  <dcterms:created xsi:type="dcterms:W3CDTF">2022-06-20T17:57:32Z</dcterms:created>
  <dcterms:modified xsi:type="dcterms:W3CDTF">2024-09-07T16:05:42Z</dcterms:modified>
</cp:coreProperties>
</file>